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tblBg/>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3" d="100"/>
          <a:sy n="153" d="100"/>
        </p:scale>
        <p:origin x="372"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60387"/>
            <a:ext cx="10515600" cy="1130301"/>
          </a:xfrm>
          <a:prstGeom prst="rect">
            <a:avLst/>
          </a:prstGeom>
          <a:noFill/>
          <a:ln>
            <a:noFill/>
          </a:ln>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a:spLocks noChangeArrowheads="1"/>
          </p:cNvSpPr>
          <p:nvPr userDrawn="1"/>
        </p:nvSpPr>
        <p:spPr bwMode="auto">
          <a:xfrm>
            <a:off x="11191875" y="6592888"/>
            <a:ext cx="987425" cy="214312"/>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srcRect/>
          <a:stretch>
            <a:fillRect/>
          </a:stretch>
        </p:blipFill>
        <p:spPr bwMode="auto">
          <a:xfrm>
            <a:off x="9867900" y="476250"/>
            <a:ext cx="1408113" cy="819150"/>
          </a:xfrm>
          <a:prstGeom prst="rect">
            <a:avLst/>
          </a:prstGeom>
          <a:noFill/>
          <a:ln>
            <a:noFill/>
          </a:ln>
        </p:spPr>
      </p:pic>
      <p:sp>
        <p:nvSpPr>
          <p:cNvPr id="1034" name="TextBox 2"/>
          <p:cNvSpPr>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p:cNvSpPr>
            <a:spLocks noChangeArrowheads="1"/>
          </p:cNvSpPr>
          <p:nvPr userDrawn="1"/>
        </p:nvSpPr>
        <p:spPr bwMode="auto">
          <a:xfrm>
            <a:off x="133350" y="36513"/>
            <a:ext cx="3999379" cy="738664"/>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
              </a:rPr>
              <a:t>3GPP TSG-WG2 Meeting #168	</a:t>
            </a:r>
          </a:p>
          <a:p>
            <a:pPr eaLnBrk="1" hangingPunct="1">
              <a:defRPr/>
            </a:pPr>
            <a:r>
              <a:rPr lang="en-GB" altLang="en-US" sz="1400" b="1" dirty="0">
                <a:latin typeface="Arial "/>
              </a:rPr>
              <a:t>Goteborg , SE, Apr 07 – 11, 2025</a:t>
            </a:r>
          </a:p>
          <a:p>
            <a:pPr eaLnBrk="1" hangingPunct="1">
              <a:defRPr/>
            </a:pPr>
            <a:endParaRPr lang="sv-SE" altLang="en-US" sz="1400" b="1" dirty="0">
              <a:latin typeface="Arial "/>
            </a:endParaRPr>
          </a:p>
        </p:txBody>
      </p:sp>
      <p:sp>
        <p:nvSpPr>
          <p:cNvPr id="13" name="Text Box 14"/>
          <p:cNvSpPr>
            <a:spLocks noChangeArrowheads="1"/>
          </p:cNvSpPr>
          <p:nvPr userDrawn="1"/>
        </p:nvSpPr>
        <p:spPr bwMode="auto">
          <a:xfrm>
            <a:off x="9308757" y="133350"/>
            <a:ext cx="2045043" cy="307777"/>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S2-2503260</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791255" y="2558142"/>
            <a:ext cx="10577029" cy="1211035"/>
          </a:xfrm>
          <a:prstGeom prst="rect">
            <a:avLst/>
          </a:prstGeom>
        </p:spPr>
        <p:txBody>
          <a:bodyPr/>
          <a:lstStyle/>
          <a:p>
            <a:pPr algn="ctr"/>
            <a:r>
              <a:rPr lang="en-GB" sz="4000"/>
              <a:t>OPPO View on 6G SID WTs</a:t>
            </a:r>
            <a:endParaRPr sz="4000"/>
          </a:p>
        </p:txBody>
      </p:sp>
      <p:sp>
        <p:nvSpPr>
          <p:cNvPr id="5123" name="Text Placeholder 2"/>
          <p:cNvSpPr>
            <a:spLocks noGrp="1"/>
          </p:cNvSpPr>
          <p:nvPr>
            <p:ph type="body" idx="4294967295"/>
          </p:nvPr>
        </p:nvSpPr>
        <p:spPr bwMode="auto">
          <a:xfrm>
            <a:off x="1671637" y="4630284"/>
            <a:ext cx="7886700" cy="1500187"/>
          </a:xfrm>
          <a:prstGeom prst="rect">
            <a:avLst/>
          </a:prstGeom>
        </p:spPr>
        <p:txBody>
          <a:bodyPr/>
          <a:lstStyle/>
          <a:p>
            <a:pPr marL="0" indent="0">
              <a:buFontTx/>
              <a:buNone/>
            </a:pPr>
            <a:endParaRPr/>
          </a:p>
          <a:p>
            <a:pPr marL="0" indent="0" algn="ctr">
              <a:buFontTx/>
              <a:buNone/>
            </a:pPr>
            <a:r>
              <a:rPr lang="en-GB"/>
              <a:t>OPPO</a:t>
            </a:r>
            <a:endParaRPr/>
          </a:p>
          <a:p>
            <a:pPr marL="0" indent="0">
              <a:buFontTx/>
              <a:buNone/>
            </a:pPr>
            <a:endParaRPr lang="en-GB"/>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Title 1"/>
          <p:cNvSpPr>
            <a:spLocks noGrp="1"/>
          </p:cNvSpPr>
          <p:nvPr>
            <p:ph type="title"/>
          </p:nvPr>
        </p:nvSpPr>
        <p:spPr bwMode="auto">
          <a:xfrm>
            <a:off x="838198" y="560383"/>
            <a:ext cx="10515600" cy="881970"/>
          </a:xfrm>
          <a:prstGeom prst="rect">
            <a:avLst/>
          </a:prstGeom>
          <a:noFill/>
        </p:spPr>
        <p:txBody>
          <a:bodyPr/>
          <a:lstStyle/>
          <a:p>
            <a:pPr marL="0" marR="0" indent="0" algn="ctr" defTabSz="914400" rtl="0">
              <a:lnSpc>
                <a:spcPct val="90000"/>
              </a:lnSpc>
              <a:spcBef>
                <a:spcPts val="0"/>
              </a:spcBef>
              <a:spcAft>
                <a:spcPts val="0"/>
              </a:spcAft>
              <a:tabLst/>
              <a:defRPr lang="en-GB" sz="4400" b="0" i="0" u="none" strike="noStrike" cap="none" spc="0">
                <a:solidFill>
                  <a:srgbClr val="000000"/>
                </a:solidFill>
                <a:latin typeface="Calibri Light"/>
                <a:ea typeface=""/>
                <a:cs typeface=""/>
              </a:defRPr>
            </a:pPr>
            <a:r>
              <a:rPr sz="3600"/>
              <a:t>Dual Steer for Migration</a:t>
            </a:r>
          </a:p>
        </p:txBody>
      </p:sp>
      <p:sp>
        <p:nvSpPr>
          <p:cNvPr id="7176" name="Rectangle 7175"/>
          <p:cNvSpPr/>
          <p:nvPr/>
        </p:nvSpPr>
        <p:spPr bwMode="auto">
          <a:xfrm>
            <a:off x="397529" y="2515685"/>
            <a:ext cx="6213859" cy="2677656"/>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sz="2800" b="1" i="0" u="none" strike="noStrike" dirty="0">
                <a:solidFill>
                  <a:srgbClr val="000000"/>
                </a:solidFill>
                <a:latin typeface="OPPOSans M"/>
                <a:ea typeface="OPPOSans M"/>
                <a:cs typeface="OPPOSans M"/>
              </a:rPr>
              <a:t>Potential system impacts in 6GS:</a:t>
            </a:r>
          </a:p>
          <a:p>
            <a:pPr marL="394023" indent="-394023">
              <a:buAutoNum type="arabicPeriod"/>
            </a:pPr>
            <a:r>
              <a:rPr sz="2000" b="0" i="0" u="none" strike="noStrike" dirty="0">
                <a:solidFill>
                  <a:srgbClr val="000000"/>
                </a:solidFill>
                <a:latin typeface="OPPOSans M"/>
                <a:ea typeface="OPPOSans M"/>
                <a:cs typeface="OPPOSans M"/>
              </a:rPr>
              <a:t>Standalone CP</a:t>
            </a:r>
            <a:r>
              <a:rPr lang="en-HK" sz="2000" b="0" i="0" u="none" strike="noStrike" dirty="0">
                <a:solidFill>
                  <a:srgbClr val="000000"/>
                </a:solidFill>
                <a:latin typeface="OPPOSans M"/>
                <a:ea typeface="OPPOSans M"/>
                <a:cs typeface="OPPOSans M"/>
              </a:rPr>
              <a:t> and </a:t>
            </a:r>
            <a:r>
              <a:rPr sz="2000" b="0" i="0" u="none" strike="noStrike" dirty="0">
                <a:solidFill>
                  <a:srgbClr val="000000"/>
                </a:solidFill>
                <a:latin typeface="OPPOSans M"/>
                <a:ea typeface="OPPOSans M"/>
                <a:cs typeface="OPPOSans M"/>
              </a:rPr>
              <a:t>UP in both </a:t>
            </a:r>
            <a:r>
              <a:rPr lang="en-HK" sz="2000" dirty="0">
                <a:solidFill>
                  <a:srgbClr val="000000"/>
                </a:solidFill>
                <a:latin typeface="OPPOSans M"/>
                <a:ea typeface="OPPOSans M"/>
                <a:cs typeface="OPPOSans M"/>
              </a:rPr>
              <a:t>System</a:t>
            </a:r>
            <a:r>
              <a:rPr sz="2000" b="0" i="0" u="none" strike="noStrike" dirty="0">
                <a:solidFill>
                  <a:srgbClr val="000000"/>
                </a:solidFill>
                <a:latin typeface="OPPOSans M"/>
                <a:ea typeface="OPPOSans M"/>
                <a:cs typeface="OPPOSans M"/>
              </a:rPr>
              <a:t>s</a:t>
            </a:r>
            <a:r>
              <a:rPr lang="en-HK" sz="2000" dirty="0">
                <a:solidFill>
                  <a:srgbClr val="000000"/>
                </a:solidFill>
                <a:latin typeface="OPPOSans M"/>
                <a:ea typeface="OPPOSans M"/>
                <a:cs typeface="OPPOSans M"/>
              </a:rPr>
              <a:t>, and</a:t>
            </a:r>
            <a:r>
              <a:rPr sz="2000" b="0" i="0" u="none" strike="noStrike" dirty="0">
                <a:solidFill>
                  <a:srgbClr val="000000"/>
                </a:solidFill>
                <a:latin typeface="OPPOSans M"/>
                <a:ea typeface="OPPOSans M"/>
                <a:cs typeface="OPPOSans M"/>
              </a:rPr>
              <a:t> </a:t>
            </a:r>
            <a:r>
              <a:rPr lang="en-HK" sz="2000" b="0" i="0" u="none" strike="noStrike" dirty="0">
                <a:solidFill>
                  <a:srgbClr val="000000"/>
                </a:solidFill>
                <a:latin typeface="OPPOSans M"/>
                <a:ea typeface="OPPOSans M"/>
                <a:cs typeface="OPPOSans M"/>
              </a:rPr>
              <a:t>packet </a:t>
            </a:r>
            <a:r>
              <a:rPr sz="2000" b="0" i="0" u="none" strike="noStrike" dirty="0">
                <a:solidFill>
                  <a:srgbClr val="000000"/>
                </a:solidFill>
                <a:latin typeface="OPPOSans M"/>
                <a:ea typeface="OPPOSans M"/>
                <a:cs typeface="OPPOSans M"/>
              </a:rPr>
              <a:t>convergence </a:t>
            </a:r>
            <a:r>
              <a:rPr lang="en-HK" sz="2000" b="0" i="0" u="none" strike="noStrike" dirty="0">
                <a:solidFill>
                  <a:srgbClr val="000000"/>
                </a:solidFill>
                <a:latin typeface="OPPOSans M"/>
                <a:ea typeface="OPPOSans M"/>
                <a:cs typeface="OPPOSans M"/>
              </a:rPr>
              <a:t>is done</a:t>
            </a:r>
            <a:r>
              <a:rPr sz="2000" b="0" i="0" u="none" strike="noStrike" dirty="0">
                <a:solidFill>
                  <a:srgbClr val="000000"/>
                </a:solidFill>
                <a:latin typeface="OPPOSans M"/>
                <a:ea typeface="OPPOSans M"/>
                <a:cs typeface="OPPOSans M"/>
              </a:rPr>
              <a:t> at </a:t>
            </a:r>
            <a:r>
              <a:rPr lang="en-HK" sz="2000" b="0" i="0" u="none" strike="noStrike" dirty="0">
                <a:solidFill>
                  <a:srgbClr val="000000"/>
                </a:solidFill>
                <a:latin typeface="OPPOSans M"/>
                <a:ea typeface="OPPOSans M"/>
                <a:cs typeface="OPPOSans M"/>
              </a:rPr>
              <a:t>a shared </a:t>
            </a:r>
            <a:r>
              <a:rPr lang="en-HK" sz="2000" dirty="0">
                <a:solidFill>
                  <a:srgbClr val="000000"/>
                </a:solidFill>
                <a:latin typeface="OPPOSans M"/>
                <a:ea typeface="OPPOSans M"/>
                <a:cs typeface="OPPOSans M"/>
              </a:rPr>
              <a:t>A</a:t>
            </a:r>
            <a:r>
              <a:rPr sz="2000" b="0" i="0" u="none" strike="noStrike" dirty="0" err="1">
                <a:solidFill>
                  <a:srgbClr val="000000"/>
                </a:solidFill>
                <a:latin typeface="OPPOSans M"/>
                <a:ea typeface="OPPOSans M"/>
                <a:cs typeface="OPPOSans M"/>
              </a:rPr>
              <a:t>nchor</a:t>
            </a:r>
            <a:r>
              <a:rPr sz="2000" b="0" i="0" u="none" strike="noStrike" dirty="0">
                <a:solidFill>
                  <a:srgbClr val="000000"/>
                </a:solidFill>
                <a:latin typeface="OPPOSans M"/>
                <a:ea typeface="OPPOSans M"/>
                <a:cs typeface="OPPOSans M"/>
              </a:rPr>
              <a:t> UPF and UE;</a:t>
            </a:r>
          </a:p>
          <a:p>
            <a:pPr marL="394023" indent="-394023">
              <a:buAutoNum type="arabicPeriod"/>
            </a:pPr>
            <a:r>
              <a:rPr sz="2000" b="0" i="0" u="none" strike="noStrike" dirty="0">
                <a:solidFill>
                  <a:srgbClr val="000000"/>
                </a:solidFill>
                <a:latin typeface="OPPOSans M"/>
                <a:ea typeface="OPPOSans M"/>
                <a:cs typeface="OPPOSans M"/>
              </a:rPr>
              <a:t>RM/CM/MM/SM need to be evolved to support Dual S</a:t>
            </a:r>
            <a:r>
              <a:rPr lang="en-HK" sz="2000" b="0" i="0" u="none" strike="noStrike" dirty="0">
                <a:solidFill>
                  <a:srgbClr val="000000"/>
                </a:solidFill>
                <a:latin typeface="OPPOSans M"/>
                <a:ea typeface="OPPOSans M"/>
                <a:cs typeface="OPPOSans M"/>
              </a:rPr>
              <a:t>teer</a:t>
            </a:r>
            <a:r>
              <a:rPr sz="2000" b="0" i="0" u="none" strike="noStrike" dirty="0">
                <a:solidFill>
                  <a:srgbClr val="000000"/>
                </a:solidFill>
                <a:latin typeface="OPPOSans M"/>
                <a:ea typeface="OPPOSans M"/>
                <a:cs typeface="OPPOSans M"/>
              </a:rPr>
              <a:t> based on </a:t>
            </a:r>
            <a:r>
              <a:rPr lang="en-HK" sz="2000" b="0" i="0" u="none" strike="noStrike" dirty="0">
                <a:solidFill>
                  <a:srgbClr val="000000"/>
                </a:solidFill>
                <a:latin typeface="OPPOSans M"/>
                <a:ea typeface="OPPOSans M"/>
                <a:cs typeface="OPPOSans M"/>
              </a:rPr>
              <a:t>Dual-registration with </a:t>
            </a:r>
            <a:r>
              <a:rPr sz="2000" b="0" i="0" u="none" strike="noStrike" dirty="0">
                <a:solidFill>
                  <a:srgbClr val="000000"/>
                </a:solidFill>
                <a:latin typeface="OPPOSans M"/>
                <a:ea typeface="OPPOSans M"/>
                <a:cs typeface="OPPOSans M"/>
              </a:rPr>
              <a:t>single USIM;</a:t>
            </a:r>
          </a:p>
          <a:p>
            <a:pPr marL="394023" indent="-394023">
              <a:buAutoNum type="arabicPeriod"/>
            </a:pPr>
            <a:r>
              <a:rPr sz="2000" b="0" i="0" u="none" strike="noStrike" dirty="0">
                <a:solidFill>
                  <a:srgbClr val="000000"/>
                </a:solidFill>
                <a:latin typeface="OPPOSans M"/>
                <a:ea typeface="OPPOSans M"/>
                <a:cs typeface="OPPOSans M"/>
              </a:rPr>
              <a:t>UE Policy for </a:t>
            </a:r>
            <a:r>
              <a:rPr lang="en-HK" sz="2000" b="0" i="0" u="none" strike="noStrike" dirty="0">
                <a:solidFill>
                  <a:srgbClr val="000000"/>
                </a:solidFill>
                <a:latin typeface="OPPOSans M"/>
                <a:ea typeface="OPPOSans M"/>
                <a:cs typeface="OPPOSans M"/>
              </a:rPr>
              <a:t>controlling </a:t>
            </a:r>
            <a:r>
              <a:rPr lang="en-US" altLang="zh-CN" sz="2000" b="0" i="0" u="none" strike="noStrike" dirty="0">
                <a:solidFill>
                  <a:srgbClr val="000000"/>
                </a:solidFill>
                <a:latin typeface="OPPOSans M"/>
                <a:ea typeface="OPPOSans M"/>
                <a:cs typeface="OPPOSans M"/>
              </a:rPr>
              <a:t>Dual Steer</a:t>
            </a:r>
            <a:r>
              <a:rPr sz="2000" b="0" i="0" u="none" strike="noStrike" dirty="0">
                <a:solidFill>
                  <a:srgbClr val="000000"/>
                </a:solidFill>
                <a:latin typeface="OPPOSans M"/>
                <a:ea typeface="OPPOSans M"/>
                <a:cs typeface="OPPOSans M"/>
              </a:rPr>
              <a:t> </a:t>
            </a:r>
            <a:r>
              <a:rPr lang="en-HK" sz="2000" b="0" i="0" u="none" strike="noStrike" dirty="0">
                <a:solidFill>
                  <a:srgbClr val="000000"/>
                </a:solidFill>
                <a:latin typeface="OPPOSans M"/>
                <a:ea typeface="OPPOSans M"/>
                <a:cs typeface="OPPOSans M"/>
              </a:rPr>
              <a:t>operation </a:t>
            </a:r>
            <a:r>
              <a:rPr sz="2000" b="0" i="0" u="none" strike="noStrike" dirty="0">
                <a:solidFill>
                  <a:srgbClr val="000000"/>
                </a:solidFill>
                <a:latin typeface="OPPOSans M"/>
                <a:ea typeface="OPPOSans M"/>
                <a:cs typeface="OPPOSans M"/>
              </a:rPr>
              <a:t>needs to be defined</a:t>
            </a:r>
            <a:r>
              <a:rPr lang="en-HK" sz="2000" dirty="0">
                <a:solidFill>
                  <a:srgbClr val="000000"/>
                </a:solidFill>
                <a:latin typeface="OPPOSans M"/>
                <a:ea typeface="OPPOSans M"/>
                <a:cs typeface="OPPOSans M"/>
              </a:rPr>
              <a:t>;</a:t>
            </a:r>
            <a:endParaRPr lang="en-HK" sz="2000" b="0" i="0" u="none" strike="noStrike" dirty="0">
              <a:solidFill>
                <a:srgbClr val="000000"/>
              </a:solidFill>
              <a:latin typeface="OPPOSans M"/>
              <a:ea typeface="OPPOSans M"/>
              <a:cs typeface="OPPOSans M"/>
            </a:endParaRPr>
          </a:p>
          <a:p>
            <a:pPr marL="394023" indent="-394023">
              <a:buAutoNum type="arabicPeriod"/>
            </a:pPr>
            <a:r>
              <a:rPr lang="en-HK" sz="2000" b="0" i="0" u="none" strike="noStrike" dirty="0">
                <a:solidFill>
                  <a:srgbClr val="000000"/>
                </a:solidFill>
                <a:latin typeface="OPPOSans M"/>
                <a:ea typeface="OPPOSans M"/>
                <a:cs typeface="OPPOSans M"/>
              </a:rPr>
              <a:t>Easy migration option from 4G to 6G.</a:t>
            </a:r>
            <a:endParaRPr sz="2000" b="0" i="0" u="none" strike="noStrike" dirty="0">
              <a:solidFill>
                <a:srgbClr val="000000"/>
              </a:solidFill>
              <a:latin typeface="OPPOSans M"/>
              <a:ea typeface="OPPOSans M"/>
              <a:cs typeface="OPPOSans M"/>
            </a:endParaRPr>
          </a:p>
        </p:txBody>
      </p:sp>
      <p:pic>
        <p:nvPicPr>
          <p:cNvPr id="5" name="Picture 4">
            <a:extLst>
              <a:ext uri="{FF2B5EF4-FFF2-40B4-BE49-F238E27FC236}">
                <a16:creationId xmlns:a16="http://schemas.microsoft.com/office/drawing/2014/main" id="{4297D988-17B9-42DC-9BD8-2372AE70AEFD}"/>
              </a:ext>
            </a:extLst>
          </p:cNvPr>
          <p:cNvPicPr>
            <a:picLocks noChangeAspect="1"/>
          </p:cNvPicPr>
          <p:nvPr/>
        </p:nvPicPr>
        <p:blipFill>
          <a:blip r:embed="rId2"/>
          <a:stretch>
            <a:fillRect/>
          </a:stretch>
        </p:blipFill>
        <p:spPr>
          <a:xfrm>
            <a:off x="7177864" y="2267210"/>
            <a:ext cx="3639763" cy="3804161"/>
          </a:xfrm>
          <a:prstGeom prst="rect">
            <a:avLst/>
          </a:prstGeom>
        </p:spPr>
      </p:pic>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Content Placeholder 2"/>
          <p:cNvSpPr>
            <a:spLocks noGrp="1"/>
          </p:cNvSpPr>
          <p:nvPr>
            <p:ph idx="1"/>
          </p:nvPr>
        </p:nvSpPr>
        <p:spPr bwMode="auto">
          <a:xfrm>
            <a:off x="838200" y="3020785"/>
            <a:ext cx="10515600" cy="2039937"/>
          </a:xfrm>
          <a:prstGeom prst="rect">
            <a:avLst/>
          </a:prstGeom>
          <a:noFill/>
        </p:spPr>
        <p:txBody>
          <a:bodyPr/>
          <a:lstStyle/>
          <a:p>
            <a:pPr marL="0" marR="0" indent="0" algn="ctr" defTabSz="914400" rtl="0">
              <a:lnSpc>
                <a:spcPct val="90000"/>
              </a:lnSpc>
              <a:spcBef>
                <a:spcPts val="1000"/>
              </a:spcBef>
              <a:spcAft>
                <a:spcPts val="0"/>
              </a:spcAft>
              <a:buNone/>
              <a:tabLst/>
              <a:defRPr lang="en-GB" sz="2800" b="0" i="0" u="none" strike="noStrike" cap="none" spc="0">
                <a:solidFill>
                  <a:srgbClr val="000000"/>
                </a:solidFill>
                <a:latin typeface="Calibri"/>
                <a:ea typeface=""/>
                <a:cs typeface=""/>
              </a:defRPr>
            </a:pPr>
            <a:r>
              <a:rPr lang="en-US" sz="4000"/>
              <a:t>Thank you!</a:t>
            </a:r>
          </a:p>
        </p:txBody>
      </p:sp>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a:t>Outline</a:t>
            </a:r>
          </a:p>
        </p:txBody>
      </p:sp>
      <p:sp>
        <p:nvSpPr>
          <p:cNvPr id="6147" name="Content Placeholder 2"/>
          <p:cNvSpPr>
            <a:spLocks noGrp="1"/>
          </p:cNvSpPr>
          <p:nvPr>
            <p:ph idx="1"/>
          </p:nvPr>
        </p:nvSpPr>
        <p:spPr bwMode="auto">
          <a:prstGeom prst="rect">
            <a:avLst/>
          </a:prstGeom>
        </p:spPr>
        <p:txBody>
          <a:bodyPr/>
          <a:lstStyle/>
          <a:p>
            <a:pPr>
              <a:buFont typeface="Arial" panose="020B0604020202020204" pitchFamily="34" charset="0"/>
              <a:buChar char="•"/>
            </a:pPr>
            <a:r>
              <a:rPr lang="en-US" dirty="0"/>
              <a:t>List of WTs with key objectives and justification</a:t>
            </a:r>
          </a:p>
          <a:p>
            <a:pPr>
              <a:buFont typeface="Arial" panose="020B0604020202020204" pitchFamily="34" charset="0"/>
              <a:buChar char="•"/>
            </a:pPr>
            <a:r>
              <a:rPr lang="en-US" dirty="0"/>
              <a:t>Summary</a:t>
            </a:r>
          </a:p>
          <a:p>
            <a:pPr>
              <a:buFont typeface="Arial" panose="020B0604020202020204" pitchFamily="34" charset="0"/>
              <a:buChar char="•"/>
            </a:pPr>
            <a:r>
              <a:rPr lang="en-US" dirty="0"/>
              <a:t>System Architecture Evolution</a:t>
            </a:r>
          </a:p>
          <a:p>
            <a:pPr>
              <a:buFont typeface="Arial" panose="020B0604020202020204" pitchFamily="34" charset="0"/>
              <a:buChar char="•"/>
            </a:pPr>
            <a:r>
              <a:rPr lang="en-US" dirty="0"/>
              <a:t>Key Enabler#1: Coordinated Computing</a:t>
            </a:r>
          </a:p>
          <a:p>
            <a:pPr>
              <a:buFont typeface="Arial" panose="020B0604020202020204" pitchFamily="34" charset="0"/>
              <a:buChar char="•"/>
            </a:pPr>
            <a:r>
              <a:rPr lang="en-US" dirty="0"/>
              <a:t>Key Enabler#2: Unified Data Framework</a:t>
            </a:r>
          </a:p>
          <a:p>
            <a:pPr>
              <a:buFont typeface="Arial" panose="020B0604020202020204" pitchFamily="34" charset="0"/>
              <a:buChar char="•"/>
            </a:pPr>
            <a:r>
              <a:rPr lang="en-US" dirty="0"/>
              <a:t>MNO Service#1: AI</a:t>
            </a:r>
          </a:p>
          <a:p>
            <a:pPr>
              <a:buFont typeface="Arial" panose="020B0604020202020204" pitchFamily="34" charset="0"/>
              <a:buChar char="•"/>
            </a:pPr>
            <a:r>
              <a:rPr lang="en-US" dirty="0"/>
              <a:t>MNO Service#2: ISAC</a:t>
            </a:r>
          </a:p>
          <a:p>
            <a:pPr>
              <a:buFont typeface="Arial" panose="020B0604020202020204" pitchFamily="34" charset="0"/>
              <a:buChar char="•"/>
            </a:pPr>
            <a:r>
              <a:rPr lang="en-US" dirty="0"/>
              <a:t>Dual Steer for Migration</a:t>
            </a:r>
          </a:p>
          <a:p>
            <a:endParaRPr 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p:cNvGraphicFramePr>
            <a:graphicFrameLocks noGrp="1"/>
          </p:cNvGraphicFramePr>
          <p:nvPr>
            <p:ph idx="1"/>
          </p:nvPr>
        </p:nvGraphicFramePr>
        <p:xfrm>
          <a:off x="28575" y="1725613"/>
          <a:ext cx="12080671" cy="4592320"/>
        </p:xfrm>
        <a:graphic>
          <a:graphicData uri="http://schemas.openxmlformats.org/drawingml/2006/table">
            <a:tbl>
              <a:tblPr firstRow="1" bandRow="1">
                <a:tableStyleId>{5C22544A-7EE6-4342-B048-85BDC9FD1C3A}</a:tableStyleId>
              </a:tblPr>
              <a:tblGrid>
                <a:gridCol w="496800">
                  <a:extLst>
                    <a:ext uri="{9D8B030D-6E8A-4147-A177-3AD203B41FA5}">
                      <a16:colId xmlns:a16="http://schemas.microsoft.com/office/drawing/2014/main" val="20000"/>
                    </a:ext>
                  </a:extLst>
                </a:gridCol>
                <a:gridCol w="1173599">
                  <a:extLst>
                    <a:ext uri="{9D8B030D-6E8A-4147-A177-3AD203B41FA5}">
                      <a16:colId xmlns:a16="http://schemas.microsoft.com/office/drawing/2014/main" val="20001"/>
                    </a:ext>
                  </a:extLst>
                </a:gridCol>
                <a:gridCol w="3202560">
                  <a:extLst>
                    <a:ext uri="{9D8B030D-6E8A-4147-A177-3AD203B41FA5}">
                      <a16:colId xmlns:a16="http://schemas.microsoft.com/office/drawing/2014/main" val="20002"/>
                    </a:ext>
                  </a:extLst>
                </a:gridCol>
                <a:gridCol w="6143039">
                  <a:extLst>
                    <a:ext uri="{9D8B030D-6E8A-4147-A177-3AD203B41FA5}">
                      <a16:colId xmlns:a16="http://schemas.microsoft.com/office/drawing/2014/main" val="20003"/>
                    </a:ext>
                  </a:extLst>
                </a:gridCol>
                <a:gridCol w="1064673">
                  <a:extLst>
                    <a:ext uri="{9D8B030D-6E8A-4147-A177-3AD203B41FA5}">
                      <a16:colId xmlns:a16="http://schemas.microsoft.com/office/drawing/2014/main" val="20004"/>
                    </a:ext>
                  </a:extLst>
                </a:gridCol>
              </a:tblGrid>
              <a:tr h="447040">
                <a:tc>
                  <a:txBody>
                    <a:bodyPr/>
                    <a:lstStyle/>
                    <a:p>
                      <a:pPr algn="ctr"/>
                      <a:r>
                        <a:rPr lang="en-US" sz="1100"/>
                        <a:t>S.NO.</a:t>
                      </a:r>
                      <a:endParaRPr/>
                    </a:p>
                  </a:txBody>
                  <a:tcPr/>
                </a:tc>
                <a:tc>
                  <a:txBody>
                    <a:bodyPr/>
                    <a:lstStyle/>
                    <a:p>
                      <a:pPr algn="ctr"/>
                      <a:r>
                        <a:rPr lang="en-US" sz="1100"/>
                        <a:t>Title </a:t>
                      </a:r>
                      <a:endParaRPr/>
                    </a:p>
                  </a:txBody>
                  <a:tcPr/>
                </a:tc>
                <a:tc>
                  <a:txBody>
                    <a:bodyPr/>
                    <a:lstStyle/>
                    <a:p>
                      <a:pPr algn="ctr"/>
                      <a:r>
                        <a:rPr lang="en-US" sz="1100"/>
                        <a:t>Key Objectives</a:t>
                      </a:r>
                      <a:endParaRPr/>
                    </a:p>
                    <a:p>
                      <a:pPr algn="ctr"/>
                      <a:endParaRPr lang="en-US" sz="1100"/>
                    </a:p>
                  </a:txBody>
                  <a:tcPr/>
                </a:tc>
                <a:tc>
                  <a:txBody>
                    <a:bodyPr/>
                    <a:lstStyle/>
                    <a:p>
                      <a:pPr marL="0" marR="0" lvl="0" indent="0" algn="ctr" defTabSz="914400" rtl="0">
                        <a:lnSpc>
                          <a:spcPct val="100000"/>
                        </a:lnSpc>
                        <a:spcBef>
                          <a:spcPts val="0"/>
                        </a:spcBef>
                        <a:spcAft>
                          <a:spcPts val="0"/>
                        </a:spcAft>
                        <a:buClrTx/>
                        <a:buSzTx/>
                        <a:buFontTx/>
                        <a:buNone/>
                        <a:tabLst/>
                      </a:pPr>
                      <a:r>
                        <a:rPr lang="en-US" sz="1100"/>
                        <a:t>Justifications</a:t>
                      </a:r>
                      <a:endParaRPr/>
                    </a:p>
                  </a:txBody>
                  <a:tcPr/>
                </a:tc>
                <a:tc>
                  <a:txBody>
                    <a:bodyPr/>
                    <a:lstStyle/>
                    <a:p>
                      <a:pPr algn="ctr"/>
                      <a:r>
                        <a:rPr lang="en-US" sz="1100"/>
                        <a:t>Potential dependencies</a:t>
                      </a:r>
                      <a:endParaRPr/>
                    </a:p>
                  </a:txBody>
                  <a:tcPr/>
                </a:tc>
                <a:extLst>
                  <a:ext uri="{0D108BD9-81ED-4DB2-BD59-A6C34878D82A}">
                    <a16:rowId xmlns:a16="http://schemas.microsoft.com/office/drawing/2014/main" val="10000"/>
                  </a:ext>
                </a:extLst>
              </a:tr>
              <a:tr h="357579">
                <a:tc>
                  <a:txBody>
                    <a:bodyPr/>
                    <a:lstStyle/>
                    <a:p>
                      <a:r>
                        <a:rPr sz="1100" b="0"/>
                        <a:t>WT#1</a:t>
                      </a:r>
                    </a:p>
                  </a:txBody>
                  <a:tcPr/>
                </a:tc>
                <a:tc>
                  <a:txBody>
                    <a:bodyPr/>
                    <a:lstStyle/>
                    <a:p>
                      <a:r>
                        <a:rPr lang="en-US" sz="1100" b="0" i="0" u="none" strike="noStrike" cap="none" spc="0">
                          <a:solidFill>
                            <a:schemeClr val="dk1"/>
                          </a:solidFill>
                          <a:latin typeface="Calibri"/>
                          <a:ea typeface="Calibri"/>
                          <a:cs typeface="Calibri"/>
                        </a:rPr>
                        <a:t>System Architecture evolution</a:t>
                      </a:r>
                      <a:endParaRPr sz="1600"/>
                    </a:p>
                    <a:p>
                      <a:endParaRPr sz="1100" b="0"/>
                    </a:p>
                  </a:txBody>
                  <a:tcPr/>
                </a:tc>
                <a:tc>
                  <a:txBody>
                    <a:bodyPr/>
                    <a:lstStyle/>
                    <a:p>
                      <a:pPr lvl="0"/>
                      <a:r>
                        <a:rPr lang="en-US" sz="1100" b="0" i="0" u="none" strike="noStrike" cap="none" spc="0">
                          <a:solidFill>
                            <a:schemeClr val="dk1"/>
                          </a:solidFill>
                          <a:latin typeface="Calibri"/>
                          <a:ea typeface="Calibri"/>
                          <a:cs typeface="Calibri"/>
                        </a:rPr>
                        <a:t>1. NAS for basic functionality (i.e. RM, CM, MM, SM, UE Policy) routing over CP locally;</a:t>
                      </a:r>
                      <a:endParaRPr lang="en-US" sz="1100" b="0"/>
                    </a:p>
                    <a:p>
                      <a:pPr lvl="0"/>
                      <a:r>
                        <a:rPr lang="en-US" sz="1100" b="0" i="0" u="none" strike="noStrike" cap="none" spc="0">
                          <a:solidFill>
                            <a:schemeClr val="dk1"/>
                          </a:solidFill>
                          <a:latin typeface="Calibri"/>
                          <a:ea typeface="Calibri"/>
                          <a:cs typeface="Calibri"/>
                        </a:rPr>
                        <a:t>2. NAS for MNO services (e.g. LCS, AI, Sensing) routing over UP;</a:t>
                      </a:r>
                      <a:endParaRPr lang="en-US" sz="1100" b="0"/>
                    </a:p>
                    <a:p>
                      <a:pPr lvl="0"/>
                      <a:r>
                        <a:rPr lang="en-US" sz="1100" b="0" i="0" u="none" strike="noStrike" cap="none" spc="0">
                          <a:solidFill>
                            <a:schemeClr val="dk1"/>
                          </a:solidFill>
                          <a:latin typeface="Calibri"/>
                          <a:ea typeface="Calibri"/>
                          <a:cs typeface="Calibri"/>
                        </a:rPr>
                        <a:t>3. Related RM, CM, MM and UE Policy procedures .</a:t>
                      </a:r>
                    </a:p>
                  </a:txBody>
                  <a:tcPr/>
                </a:tc>
                <a:tc>
                  <a:txBody>
                    <a:bodyPr/>
                    <a:lstStyle/>
                    <a:p>
                      <a:r>
                        <a:rPr lang="en-US" sz="1100" b="0" i="0" u="none" strike="noStrike" cap="none" spc="0">
                          <a:solidFill>
                            <a:schemeClr val="dk1"/>
                          </a:solidFill>
                          <a:latin typeface="Calibri"/>
                          <a:ea typeface="Calibri"/>
                          <a:cs typeface="Calibri"/>
                        </a:rPr>
                        <a:t>Non-AMF related NAS (e.g. SM, UE Policy, LCS) messages are piggybacked in Access and Mobility Management NAS messages. As a consequence, the AMF may become a bottleneck for handling all NAS signalling in 5G design. The payload size of the NAS message for non-basic functionality (e.g. LCS, new MNO services) is increasing and conveying the according NAS messages over CP doesn't seem to be efficient. Beside that, the SRB is not designed to transfer big payload signaling/data.</a:t>
                      </a:r>
                    </a:p>
                  </a:txBody>
                  <a:tcPr/>
                </a:tc>
                <a:tc>
                  <a:txBody>
                    <a:bodyPr/>
                    <a:lstStyle/>
                    <a:p>
                      <a:r>
                        <a:rPr sz="1100" b="0"/>
                        <a:t>RAN2/3, SA3</a:t>
                      </a:r>
                    </a:p>
                  </a:txBody>
                  <a:tcPr/>
                </a:tc>
                <a:extLst>
                  <a:ext uri="{0D108BD9-81ED-4DB2-BD59-A6C34878D82A}">
                    <a16:rowId xmlns:a16="http://schemas.microsoft.com/office/drawing/2014/main" val="10001"/>
                  </a:ext>
                </a:extLst>
              </a:tr>
              <a:tr h="408939">
                <a:tc>
                  <a:txBody>
                    <a:bodyPr/>
                    <a:lstStyle/>
                    <a:p>
                      <a:r>
                        <a:rPr lang="en-US" sz="1100" b="0" i="0" u="none" strike="noStrike" cap="none" spc="0">
                          <a:solidFill>
                            <a:schemeClr val="dk1"/>
                          </a:solidFill>
                          <a:latin typeface="Calibri"/>
                          <a:ea typeface="Calibri"/>
                          <a:cs typeface="Calibri"/>
                        </a:rPr>
                        <a:t>WT#2</a:t>
                      </a:r>
                    </a:p>
                  </a:txBody>
                  <a:tcPr/>
                </a:tc>
                <a:tc>
                  <a:txBody>
                    <a:bodyPr/>
                    <a:lstStyle/>
                    <a:p>
                      <a:r>
                        <a:rPr lang="en-US" sz="1100" b="0" i="0" u="none" strike="noStrike" cap="none" spc="0">
                          <a:solidFill>
                            <a:schemeClr val="dk1"/>
                          </a:solidFill>
                          <a:latin typeface="Calibri"/>
                          <a:ea typeface="Calibri"/>
                          <a:cs typeface="Calibri"/>
                        </a:rPr>
                        <a:t>Evolved basic functionality based on 5G design</a:t>
                      </a:r>
                    </a:p>
                  </a:txBody>
                  <a:tcPr/>
                </a:tc>
                <a:tc>
                  <a:txBody>
                    <a:bodyPr/>
                    <a:lstStyle/>
                    <a:p>
                      <a:pPr lvl="0"/>
                      <a:r>
                        <a:rPr lang="en-US" sz="1100" b="0" i="0" u="none" strike="noStrike" cap="none" spc="0">
                          <a:solidFill>
                            <a:schemeClr val="dk1"/>
                          </a:solidFill>
                          <a:latin typeface="Calibri"/>
                          <a:ea typeface="Calibri"/>
                          <a:cs typeface="Calibri"/>
                        </a:rPr>
                        <a:t>1. QoS Model enhancement;</a:t>
                      </a:r>
                    </a:p>
                    <a:p>
                      <a:pPr lvl="0"/>
                      <a:r>
                        <a:rPr lang="en-US" sz="1100" b="0" i="0" u="none" strike="noStrike" cap="none" spc="0">
                          <a:solidFill>
                            <a:schemeClr val="dk1"/>
                          </a:solidFill>
                          <a:latin typeface="Calibri"/>
                          <a:ea typeface="Calibri"/>
                          <a:cs typeface="Calibri"/>
                        </a:rPr>
                        <a:t>2. UE Policy enhancement;</a:t>
                      </a:r>
                    </a:p>
                    <a:p>
                      <a:pPr lvl="0"/>
                      <a:r>
                        <a:rPr lang="en-US" sz="1100" b="0" i="0" u="none" strike="noStrike" cap="none" spc="0">
                          <a:solidFill>
                            <a:schemeClr val="dk1"/>
                          </a:solidFill>
                          <a:latin typeface="Calibri"/>
                          <a:ea typeface="Calibri"/>
                          <a:cs typeface="Calibri"/>
                        </a:rPr>
                        <a:t>3. Session Management enhancement;</a:t>
                      </a:r>
                    </a:p>
                    <a:p>
                      <a:pPr lvl="0"/>
                      <a:r>
                        <a:rPr lang="en-US" sz="1100" b="0" i="0" u="none" strike="noStrike" cap="none" spc="0">
                          <a:solidFill>
                            <a:schemeClr val="dk1"/>
                          </a:solidFill>
                          <a:latin typeface="Calibri"/>
                          <a:ea typeface="Calibri"/>
                          <a:cs typeface="Calibri"/>
                        </a:rPr>
                        <a:t>4. Non-3GPP access support;</a:t>
                      </a:r>
                    </a:p>
                    <a:p>
                      <a:pPr lvl="0"/>
                      <a:r>
                        <a:rPr lang="en-US" sz="1100" b="0" i="0" u="none" strike="noStrike" cap="none" spc="0">
                          <a:solidFill>
                            <a:schemeClr val="dk1"/>
                          </a:solidFill>
                          <a:latin typeface="Calibri"/>
                          <a:ea typeface="Calibri"/>
                          <a:cs typeface="Calibri"/>
                        </a:rPr>
                        <a:t>5. Network slicing simplification.</a:t>
                      </a:r>
                    </a:p>
                  </a:txBody>
                  <a:tcPr/>
                </a:tc>
                <a:tc>
                  <a:txBody>
                    <a:bodyPr/>
                    <a:lstStyle/>
                    <a:p>
                      <a:r>
                        <a:rPr lang="en-US" sz="1100" b="0" i="0" u="none" strike="noStrike" cap="none" spc="0">
                          <a:solidFill>
                            <a:schemeClr val="dk1"/>
                          </a:solidFill>
                          <a:latin typeface="Calibri"/>
                          <a:ea typeface="Calibri"/>
                          <a:cs typeface="Calibri"/>
                        </a:rPr>
                        <a:t>Some basic functionalities defined in 5GS can be evolved into 6GS design with proper enhancement or simplification.</a:t>
                      </a:r>
                    </a:p>
                  </a:txBody>
                  <a:tcPr/>
                </a:tc>
                <a:tc>
                  <a:txBody>
                    <a:bodyPr/>
                    <a:lstStyle/>
                    <a:p>
                      <a:r>
                        <a:rPr lang="en-US" sz="1100" b="0" i="0" u="none" strike="noStrike" cap="none" spc="0">
                          <a:solidFill>
                            <a:schemeClr val="dk1"/>
                          </a:solidFill>
                          <a:latin typeface="Calibri"/>
                          <a:ea typeface="Calibri"/>
                          <a:cs typeface="Calibri"/>
                        </a:rPr>
                        <a:t>RAN2/3, SA3</a:t>
                      </a:r>
                    </a:p>
                  </a:txBody>
                  <a:tcPr/>
                </a:tc>
                <a:extLst>
                  <a:ext uri="{0D108BD9-81ED-4DB2-BD59-A6C34878D82A}">
                    <a16:rowId xmlns:a16="http://schemas.microsoft.com/office/drawing/2014/main" val="10002"/>
                  </a:ext>
                </a:extLst>
              </a:tr>
              <a:tr h="408939">
                <a:tc>
                  <a:txBody>
                    <a:bodyPr/>
                    <a:lstStyle/>
                    <a:p>
                      <a:r>
                        <a:rPr lang="en-US" sz="1100" b="0" i="0" u="none" strike="noStrike" cap="none" spc="0">
                          <a:solidFill>
                            <a:schemeClr val="dk1"/>
                          </a:solidFill>
                          <a:latin typeface="Calibri"/>
                          <a:ea typeface="Calibri"/>
                          <a:cs typeface="Calibri"/>
                        </a:rPr>
                        <a:t>WT#3</a:t>
                      </a:r>
                    </a:p>
                  </a:txBody>
                  <a:tcPr/>
                </a:tc>
                <a:tc>
                  <a:txBody>
                    <a:bodyPr/>
                    <a:lstStyle/>
                    <a:p>
                      <a:r>
                        <a:rPr lang="en-US" sz="1100" b="0" i="0" u="none" strike="noStrike" cap="none" spc="0">
                          <a:solidFill>
                            <a:schemeClr val="dk1"/>
                          </a:solidFill>
                          <a:latin typeface="Calibri"/>
                          <a:ea typeface="Calibri"/>
                          <a:cs typeface="Calibri"/>
                        </a:rPr>
                        <a:t>Key Enablers for new MNO services</a:t>
                      </a:r>
                    </a:p>
                    <a:p>
                      <a:endParaRPr lang="en-US" sz="1100" b="0" i="0" u="none" strike="noStrike" cap="none" spc="0">
                        <a:solidFill>
                          <a:schemeClr val="dk1"/>
                        </a:solidFill>
                        <a:latin typeface="Calibri"/>
                        <a:ea typeface="Calibri"/>
                        <a:cs typeface="Calibri"/>
                      </a:endParaRPr>
                    </a:p>
                  </a:txBody>
                  <a:tcPr/>
                </a:tc>
                <a:tc>
                  <a:txBody>
                    <a:bodyPr/>
                    <a:lstStyle/>
                    <a:p>
                      <a:pPr lvl="0"/>
                      <a:r>
                        <a:rPr lang="en-US" sz="1100" b="0" i="0" u="none" strike="noStrike" cap="none" spc="0">
                          <a:solidFill>
                            <a:schemeClr val="dk1"/>
                          </a:solidFill>
                          <a:latin typeface="Calibri"/>
                          <a:ea typeface="Calibri"/>
                          <a:cs typeface="Calibri"/>
                        </a:rPr>
                        <a:t>1. UE and network Coordinated Computing;</a:t>
                      </a:r>
                    </a:p>
                    <a:p>
                      <a:pPr lvl="0"/>
                      <a:r>
                        <a:rPr lang="en-US" sz="1100" b="0" i="0" u="none" strike="noStrike" cap="none" spc="0">
                          <a:solidFill>
                            <a:schemeClr val="dk1"/>
                          </a:solidFill>
                          <a:latin typeface="Calibri"/>
                          <a:ea typeface="Calibri"/>
                          <a:cs typeface="Calibri"/>
                        </a:rPr>
                        <a:t>2. Unified Data Framework.</a:t>
                      </a:r>
                    </a:p>
                  </a:txBody>
                  <a:tcPr/>
                </a:tc>
                <a:tc>
                  <a:txBody>
                    <a:bodyPr/>
                    <a:lstStyle/>
                    <a:p>
                      <a:r>
                        <a:rPr lang="en-US" sz="1100" b="0" i="0" u="none" strike="noStrike" cap="none" spc="0">
                          <a:solidFill>
                            <a:schemeClr val="dk1"/>
                          </a:solidFill>
                          <a:latin typeface="Calibri"/>
                          <a:ea typeface="Calibri"/>
                          <a:cs typeface="Calibri"/>
                        </a:rPr>
                        <a:t>Following aspects are deemed as key enablers in 6GS to support new MNO services:</a:t>
                      </a:r>
                      <a:endParaRPr sz="1600"/>
                    </a:p>
                    <a:p>
                      <a:r>
                        <a:rPr lang="en-US" sz="1100" b="0" i="0" u="none" strike="noStrike" cap="none" spc="0">
                          <a:solidFill>
                            <a:schemeClr val="dk1"/>
                          </a:solidFill>
                          <a:latin typeface="Calibri"/>
                          <a:ea typeface="Calibri"/>
                          <a:cs typeface="Calibri"/>
                        </a:rPr>
                        <a:t>(1) Proper management, control and allocation of computing resource, 5G EC design can be used as basis for solving the connectivity delay;</a:t>
                      </a:r>
                    </a:p>
                    <a:p>
                      <a:r>
                        <a:rPr lang="en-US" sz="1100" b="0" i="0" u="none" strike="noStrike" cap="none" spc="0">
                          <a:solidFill>
                            <a:schemeClr val="dk1"/>
                          </a:solidFill>
                          <a:latin typeface="Calibri"/>
                          <a:ea typeface="Calibri"/>
                          <a:cs typeface="Calibri"/>
                        </a:rPr>
                        <a:t>(2) A Unified Data Framework enabling the data collection and management for different MNO services.</a:t>
                      </a:r>
                      <a:endParaRPr sz="1600"/>
                    </a:p>
                  </a:txBody>
                  <a:tcPr/>
                </a:tc>
                <a:tc>
                  <a:txBody>
                    <a:bodyPr/>
                    <a:lstStyle/>
                    <a:p>
                      <a:r>
                        <a:rPr lang="en-US" sz="1100" b="0" i="0" u="none" strike="noStrike" cap="none" spc="0">
                          <a:solidFill>
                            <a:schemeClr val="dk1"/>
                          </a:solidFill>
                          <a:latin typeface="Calibri"/>
                          <a:ea typeface="Calibri"/>
                          <a:cs typeface="Calibri"/>
                        </a:rPr>
                        <a:t>RAN2/3, SA3</a:t>
                      </a:r>
                    </a:p>
                  </a:txBody>
                  <a:tcPr/>
                </a:tc>
                <a:extLst>
                  <a:ext uri="{0D108BD9-81ED-4DB2-BD59-A6C34878D82A}">
                    <a16:rowId xmlns:a16="http://schemas.microsoft.com/office/drawing/2014/main" val="10003"/>
                  </a:ext>
                </a:extLst>
              </a:tr>
              <a:tr h="408939">
                <a:tc>
                  <a:txBody>
                    <a:bodyPr/>
                    <a:lstStyle/>
                    <a:p>
                      <a:r>
                        <a:rPr lang="en-US" sz="1100" b="0" i="0" u="none" strike="noStrike" cap="none" spc="0">
                          <a:solidFill>
                            <a:schemeClr val="dk1"/>
                          </a:solidFill>
                          <a:latin typeface="Calibri"/>
                          <a:ea typeface="Calibri"/>
                          <a:cs typeface="Calibri"/>
                        </a:rPr>
                        <a:t>WT#4</a:t>
                      </a:r>
                    </a:p>
                  </a:txBody>
                  <a:tcPr/>
                </a:tc>
                <a:tc>
                  <a:txBody>
                    <a:bodyPr/>
                    <a:lstStyle/>
                    <a:p>
                      <a:r>
                        <a:rPr lang="en-US" sz="1100" b="0" i="0" u="none" strike="noStrike" cap="none" spc="0">
                          <a:solidFill>
                            <a:schemeClr val="dk1"/>
                          </a:solidFill>
                          <a:latin typeface="Calibri"/>
                          <a:ea typeface="Calibri"/>
                          <a:cs typeface="Calibri"/>
                        </a:rPr>
                        <a:t>MNO services</a:t>
                      </a:r>
                    </a:p>
                  </a:txBody>
                  <a:tcPr/>
                </a:tc>
                <a:tc>
                  <a:txBody>
                    <a:bodyPr/>
                    <a:lstStyle/>
                    <a:p>
                      <a:pPr lvl="0"/>
                      <a:r>
                        <a:rPr lang="en-US" sz="1100" b="0" i="0" u="none" strike="noStrike" cap="none" spc="0">
                          <a:solidFill>
                            <a:schemeClr val="dk1"/>
                          </a:solidFill>
                          <a:latin typeface="Calibri"/>
                          <a:ea typeface="Calibri"/>
                          <a:cs typeface="Calibri"/>
                        </a:rPr>
                        <a:t>1. AI;</a:t>
                      </a:r>
                    </a:p>
                    <a:p>
                      <a:pPr lvl="0"/>
                      <a:r>
                        <a:rPr lang="en-US" sz="1100" b="0" i="0" u="none" strike="noStrike" cap="none" spc="0">
                          <a:solidFill>
                            <a:schemeClr val="dk1"/>
                          </a:solidFill>
                          <a:latin typeface="Calibri"/>
                          <a:ea typeface="Calibri"/>
                          <a:cs typeface="Calibri"/>
                        </a:rPr>
                        <a:t>2. ISAC;</a:t>
                      </a:r>
                    </a:p>
                    <a:p>
                      <a:pPr lvl="0"/>
                      <a:r>
                        <a:rPr lang="en-US" sz="1100" b="0" i="0" u="none" strike="noStrike" cap="none" spc="0">
                          <a:solidFill>
                            <a:schemeClr val="dk1"/>
                          </a:solidFill>
                          <a:latin typeface="Calibri"/>
                          <a:ea typeface="Calibri"/>
                          <a:cs typeface="Calibri"/>
                        </a:rPr>
                        <a:t>3. Voice;</a:t>
                      </a:r>
                      <a:endParaRPr sz="1600"/>
                    </a:p>
                    <a:p>
                      <a:pPr lvl="0"/>
                      <a:r>
                        <a:rPr lang="en-US" sz="1100" b="0" i="0" u="none" strike="noStrike" cap="none" spc="0">
                          <a:solidFill>
                            <a:schemeClr val="dk1"/>
                          </a:solidFill>
                          <a:latin typeface="Calibri"/>
                          <a:ea typeface="Calibri"/>
                          <a:cs typeface="Calibri"/>
                        </a:rPr>
                        <a:t>4. Emergence service.</a:t>
                      </a:r>
                    </a:p>
                  </a:txBody>
                  <a:tcPr/>
                </a:tc>
                <a:tc>
                  <a:txBody>
                    <a:bodyPr/>
                    <a:lstStyle/>
                    <a:p>
                      <a:r>
                        <a:rPr lang="en-US" sz="1100" b="0" i="0" u="none" strike="noStrike" cap="none" spc="0">
                          <a:solidFill>
                            <a:schemeClr val="dk1"/>
                          </a:solidFill>
                          <a:latin typeface="Calibri"/>
                          <a:ea typeface="Calibri"/>
                          <a:cs typeface="Calibri"/>
                        </a:rPr>
                        <a:t>Some critical MNO services should be supported in Day-1 design, there is no doubt on supporting voice and Emergence service, while AI and ISAC should also be supported in Day-1 design to attract customer's interest.</a:t>
                      </a:r>
                    </a:p>
                  </a:txBody>
                  <a:tcPr/>
                </a:tc>
                <a:tc>
                  <a:txBody>
                    <a:bodyPr/>
                    <a:lstStyle/>
                    <a:p>
                      <a:r>
                        <a:rPr lang="en-US" sz="1100" b="0" i="0" u="none" strike="noStrike" cap="none" spc="0">
                          <a:solidFill>
                            <a:schemeClr val="dk1"/>
                          </a:solidFill>
                          <a:latin typeface="Calibri"/>
                          <a:ea typeface="Calibri"/>
                          <a:cs typeface="Calibri"/>
                        </a:rPr>
                        <a:t>RAN2/3, SA3</a:t>
                      </a:r>
                    </a:p>
                  </a:txBody>
                  <a:tcPr/>
                </a:tc>
                <a:extLst>
                  <a:ext uri="{0D108BD9-81ED-4DB2-BD59-A6C34878D82A}">
                    <a16:rowId xmlns:a16="http://schemas.microsoft.com/office/drawing/2014/main" val="10004"/>
                  </a:ext>
                </a:extLst>
              </a:tr>
              <a:tr h="408939">
                <a:tc>
                  <a:txBody>
                    <a:bodyPr/>
                    <a:lstStyle/>
                    <a:p>
                      <a:r>
                        <a:rPr lang="en-US" sz="1100" b="0" i="0" u="none" strike="noStrike" cap="none" spc="0">
                          <a:solidFill>
                            <a:schemeClr val="dk1"/>
                          </a:solidFill>
                          <a:latin typeface="Calibri"/>
                          <a:ea typeface="Calibri"/>
                          <a:cs typeface="Calibri"/>
                        </a:rPr>
                        <a:t>WT#5</a:t>
                      </a:r>
                    </a:p>
                  </a:txBody>
                  <a:tcPr/>
                </a:tc>
                <a:tc>
                  <a:txBody>
                    <a:bodyPr/>
                    <a:lstStyle/>
                    <a:p>
                      <a:r>
                        <a:rPr lang="en-US" sz="1100" b="0" i="0" u="none" strike="noStrike" cap="none" spc="0">
                          <a:solidFill>
                            <a:schemeClr val="dk1"/>
                          </a:solidFill>
                          <a:latin typeface="Calibri"/>
                          <a:ea typeface="Calibri"/>
                          <a:cs typeface="Calibri"/>
                        </a:rPr>
                        <a:t>Interworking and migration</a:t>
                      </a:r>
                    </a:p>
                  </a:txBody>
                  <a:tcPr/>
                </a:tc>
                <a:tc>
                  <a:txBody>
                    <a:bodyPr/>
                    <a:lstStyle/>
                    <a:p>
                      <a:r>
                        <a:rPr lang="en-US" sz="1100" b="0" i="0" u="none" strike="noStrike" cap="none" spc="0">
                          <a:solidFill>
                            <a:schemeClr val="dk1"/>
                          </a:solidFill>
                          <a:latin typeface="Calibri"/>
                          <a:ea typeface="Calibri"/>
                          <a:cs typeface="Calibri"/>
                        </a:rPr>
                        <a:t>1. Inter-RAT mobility with N26 between 5GS and 6GS as default option;</a:t>
                      </a:r>
                    </a:p>
                    <a:p>
                      <a:r>
                        <a:rPr lang="en-US" sz="1100" b="0" i="0" u="none" strike="noStrike" cap="none" spc="0">
                          <a:solidFill>
                            <a:schemeClr val="dk1"/>
                          </a:solidFill>
                          <a:latin typeface="Calibri"/>
                          <a:ea typeface="Calibri"/>
                          <a:cs typeface="Calibri"/>
                        </a:rPr>
                        <a:t>2. Dual steer with dual registration based on single subscription as complementary option.</a:t>
                      </a:r>
                    </a:p>
                  </a:txBody>
                  <a:tcPr/>
                </a:tc>
                <a:tc>
                  <a:txBody>
                    <a:bodyPr/>
                    <a:lstStyle/>
                    <a:p>
                      <a:r>
                        <a:rPr lang="en-US" sz="1100" b="0" i="0" u="none" strike="noStrike" cap="none" spc="0">
                          <a:solidFill>
                            <a:schemeClr val="dk1"/>
                          </a:solidFill>
                          <a:latin typeface="Calibri"/>
                          <a:ea typeface="Calibri"/>
                          <a:cs typeface="Calibri"/>
                        </a:rPr>
                        <a:t>Inter-RAT mobility with N26 between 5GS and 6GS should be supported as an default option, but in early deployment, to avoid frequent Inter-RAT mobility due to ad-hoc coverage of 6G radio, Dual Steer can be supported as complementary option. Dual Steer can also be considered as an option to support migration from 4G to 6G directly if necessary. </a:t>
                      </a:r>
                    </a:p>
                  </a:txBody>
                  <a:tcPr/>
                </a:tc>
                <a:tc>
                  <a:txBody>
                    <a:bodyPr/>
                    <a:lstStyle/>
                    <a:p>
                      <a:r>
                        <a:rPr lang="en-US" sz="1100" b="0" i="0" u="none" strike="noStrike" cap="none" spc="0">
                          <a:solidFill>
                            <a:schemeClr val="dk1"/>
                          </a:solidFill>
                          <a:latin typeface="Calibri"/>
                          <a:ea typeface="Calibri"/>
                          <a:cs typeface="Calibri"/>
                        </a:rPr>
                        <a:t>RAN2/3</a:t>
                      </a:r>
                    </a:p>
                  </a:txBody>
                  <a:tcPr/>
                </a:tc>
                <a:extLst>
                  <a:ext uri="{0D108BD9-81ED-4DB2-BD59-A6C34878D82A}">
                    <a16:rowId xmlns:a16="http://schemas.microsoft.com/office/drawing/2014/main" val="10005"/>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bwMode="auto">
          <a:xfrm>
            <a:off x="838199" y="560387"/>
            <a:ext cx="10515600" cy="881970"/>
          </a:xfrm>
          <a:prstGeom prst="rect">
            <a:avLst/>
          </a:prstGeom>
        </p:spPr>
        <p:txBody>
          <a:bodyPr/>
          <a:lstStyle/>
          <a:p>
            <a:r>
              <a:rPr lang="en-GB"/>
              <a:t>Summary</a:t>
            </a:r>
            <a:endParaRPr/>
          </a:p>
        </p:txBody>
      </p:sp>
      <p:sp>
        <p:nvSpPr>
          <p:cNvPr id="7171" name="Content Placeholder 2"/>
          <p:cNvSpPr>
            <a:spLocks noGrp="1"/>
          </p:cNvSpPr>
          <p:nvPr>
            <p:ph idx="1"/>
          </p:nvPr>
        </p:nvSpPr>
        <p:spPr bwMode="auto">
          <a:xfrm>
            <a:off x="400928" y="1673678"/>
            <a:ext cx="11362446" cy="4748892"/>
          </a:xfrm>
          <a:prstGeom prst="rect">
            <a:avLst/>
          </a:prstGeom>
        </p:spPr>
        <p:txBody>
          <a:bodyPr/>
          <a:lstStyle/>
          <a:p>
            <a:pPr>
              <a:buFont typeface="Arial" panose="020B0604020202020204" pitchFamily="34" charset="0"/>
              <a:buChar char="•"/>
            </a:pPr>
            <a:r>
              <a:rPr lang="en-US" sz="2400" b="1" dirty="0"/>
              <a:t>6G Core Network should be designed with considering following aspects:</a:t>
            </a:r>
            <a:endParaRPr sz="4000" dirty="0"/>
          </a:p>
          <a:p>
            <a:pPr lvl="1"/>
            <a:r>
              <a:rPr lang="en-US" sz="2400" b="0" dirty="0"/>
              <a:t>System architecture is evolved to a new core network;</a:t>
            </a:r>
            <a:endParaRPr sz="2800" b="0" dirty="0"/>
          </a:p>
          <a:p>
            <a:pPr lvl="1"/>
            <a:r>
              <a:rPr lang="en-US" sz="2400" b="0" dirty="0"/>
              <a:t>Some basic functionalities can be evolved based on 5G design;</a:t>
            </a:r>
          </a:p>
          <a:p>
            <a:pPr lvl="1"/>
            <a:r>
              <a:rPr lang="en-US" sz="2400" b="0" dirty="0"/>
              <a:t>Key Enablers are needed to accommodate new MNO services;</a:t>
            </a:r>
          </a:p>
          <a:p>
            <a:pPr lvl="1"/>
            <a:r>
              <a:rPr lang="en-US" sz="2400" b="0" dirty="0"/>
              <a:t>Critical MNO services are supported in the beginning;</a:t>
            </a:r>
          </a:p>
          <a:p>
            <a:pPr lvl="1"/>
            <a:r>
              <a:rPr lang="en-US" sz="2400" b="0" dirty="0"/>
              <a:t>Inter-RAT mobility with N26 between 5GS and is supported as default option, complementary option should be considered to solve the frequent early deployment issue.</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Title 1"/>
          <p:cNvSpPr>
            <a:spLocks noGrp="1"/>
          </p:cNvSpPr>
          <p:nvPr>
            <p:ph type="title"/>
          </p:nvPr>
        </p:nvSpPr>
        <p:spPr bwMode="auto">
          <a:xfrm>
            <a:off x="838198" y="560386"/>
            <a:ext cx="10515600" cy="881970"/>
          </a:xfrm>
          <a:prstGeom prst="rect">
            <a:avLst/>
          </a:prstGeom>
          <a:noFill/>
        </p:spPr>
        <p:txBody>
          <a:bodyPr/>
          <a:lstStyle/>
          <a:p>
            <a:pPr marL="0" marR="0" indent="0" algn="l" defTabSz="914400" rtl="0">
              <a:lnSpc>
                <a:spcPct val="90000"/>
              </a:lnSpc>
              <a:spcBef>
                <a:spcPts val="0"/>
              </a:spcBef>
              <a:spcAft>
                <a:spcPts val="0"/>
              </a:spcAft>
              <a:tabLst/>
              <a:defRPr lang="en-GB" sz="4400" b="0" i="0" u="none" strike="noStrike" cap="none" spc="0">
                <a:solidFill>
                  <a:srgbClr val="000000"/>
                </a:solidFill>
                <a:latin typeface="Calibri Light"/>
                <a:ea typeface=""/>
                <a:cs typeface=""/>
              </a:defRPr>
            </a:pPr>
            <a:r>
              <a:t>System Architecture Evolution</a:t>
            </a:r>
          </a:p>
        </p:txBody>
      </p:sp>
      <p:sp>
        <p:nvSpPr>
          <p:cNvPr id="7171" name="Content Placeholder 2"/>
          <p:cNvSpPr>
            <a:spLocks noGrp="1"/>
          </p:cNvSpPr>
          <p:nvPr>
            <p:ph idx="1"/>
          </p:nvPr>
        </p:nvSpPr>
        <p:spPr bwMode="auto">
          <a:xfrm>
            <a:off x="400928" y="1877785"/>
            <a:ext cx="10981845" cy="1796142"/>
          </a:xfrm>
          <a:prstGeom prst="rect">
            <a:avLst/>
          </a:prstGeom>
          <a:noFill/>
        </p:spPr>
        <p:txBody>
          <a:bodyPr/>
          <a:lstStyle/>
          <a:p>
            <a:pPr>
              <a:buFont typeface="Arial" panose="020B0604020202020204" pitchFamily="34" charset="0"/>
              <a:buChar char="•"/>
            </a:pPr>
            <a:r>
              <a:rPr sz="1800" b="0" i="0" u="none" strike="noStrike" dirty="0">
                <a:solidFill>
                  <a:srgbClr val="000000"/>
                </a:solidFill>
                <a:latin typeface="OPPOSans M"/>
                <a:ea typeface="OPPOSans M"/>
                <a:cs typeface="OPPOSans M"/>
              </a:rPr>
              <a:t>NAS messages for basic functionality (i.e. RM, CM, MM, SM, Security and UE Policy Provisioning) are still over CP;</a:t>
            </a:r>
          </a:p>
          <a:p>
            <a:pPr>
              <a:buFont typeface="Arial" panose="020B0604020202020204" pitchFamily="34" charset="0"/>
              <a:buChar char="•"/>
            </a:pPr>
            <a:r>
              <a:rPr sz="1800" b="0" i="0" u="none" strike="noStrike" dirty="0">
                <a:solidFill>
                  <a:srgbClr val="000000"/>
                </a:solidFill>
                <a:latin typeface="OPPOSans M"/>
                <a:ea typeface="OPPOSans M"/>
                <a:cs typeface="OPPOSans M"/>
              </a:rPr>
              <a:t>E2E Service messages (e.g. between UE and LMF, etc.) for other functionality (e.g., LCS, other new services, etc.) are over UP.</a:t>
            </a:r>
          </a:p>
          <a:p>
            <a:pPr>
              <a:buFont typeface="Arial" panose="020B0604020202020204" pitchFamily="34" charset="0"/>
              <a:buChar char="•"/>
            </a:pPr>
            <a:r>
              <a:rPr sz="1800" b="0" i="0" u="none" strike="noStrike" dirty="0">
                <a:solidFill>
                  <a:srgbClr val="000000"/>
                </a:solidFill>
                <a:latin typeface="OPPOSans M"/>
                <a:ea typeface="OPPOSans M"/>
                <a:cs typeface="OPPOSans M"/>
              </a:rPr>
              <a:t>Distributed NAS are supported for both CP and UP NAS messages, i.e. not always required to be routed via </a:t>
            </a:r>
            <a:r>
              <a:rPr sz="1800" b="0" i="0" u="none" strike="noStrike" dirty="0">
                <a:solidFill>
                  <a:srgbClr val="242424"/>
                </a:solidFill>
                <a:latin typeface="Segoe UI"/>
                <a:ea typeface="Segoe UI"/>
                <a:cs typeface="Segoe UI"/>
              </a:rPr>
              <a:t>Access and Mobility Management function</a:t>
            </a:r>
            <a:r>
              <a:rPr sz="1800" b="0" i="0" u="none" strike="noStrike" dirty="0">
                <a:solidFill>
                  <a:srgbClr val="000000"/>
                </a:solidFill>
                <a:latin typeface="OPPOSans M"/>
                <a:ea typeface="OPPOSans M"/>
                <a:cs typeface="OPPOSans M"/>
              </a:rPr>
              <a:t>. </a:t>
            </a:r>
            <a:endParaRPr sz="1800" b="0" i="0" u="none" strike="noStrike" dirty="0">
              <a:solidFill>
                <a:srgbClr val="000000"/>
              </a:solidFill>
              <a:highlight>
                <a:srgbClr val="FFFF00"/>
              </a:highlight>
              <a:latin typeface="OPPOSans M"/>
              <a:ea typeface="OPPOSans M"/>
              <a:cs typeface="OPPOSans M"/>
            </a:endParaRPr>
          </a:p>
        </p:txBody>
      </p:sp>
      <p:pic>
        <p:nvPicPr>
          <p:cNvPr id="7172" name="Picture 7171"/>
          <p:cNvPicPr/>
          <p:nvPr/>
        </p:nvPicPr>
        <p:blipFill>
          <a:blip r:embed="rId2"/>
          <a:stretch>
            <a:fillRect/>
          </a:stretch>
        </p:blipFill>
        <p:spPr bwMode="auto">
          <a:xfrm>
            <a:off x="925316" y="3782785"/>
            <a:ext cx="4411927" cy="2571748"/>
          </a:xfrm>
          <a:prstGeom prst="rect">
            <a:avLst/>
          </a:prstGeom>
        </p:spPr>
      </p:pic>
      <p:pic>
        <p:nvPicPr>
          <p:cNvPr id="7173" name="Picture 7172"/>
          <p:cNvPicPr/>
          <p:nvPr/>
        </p:nvPicPr>
        <p:blipFill>
          <a:blip r:embed="rId3"/>
          <a:stretch>
            <a:fillRect/>
          </a:stretch>
        </p:blipFill>
        <p:spPr bwMode="auto">
          <a:xfrm>
            <a:off x="6395623" y="3766591"/>
            <a:ext cx="4687791" cy="2598961"/>
          </a:xfrm>
          <a:prstGeom prst="rect">
            <a:avLst/>
          </a:prstGeom>
        </p:spPr>
      </p:pic>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Title 1"/>
          <p:cNvSpPr>
            <a:spLocks noGrp="1"/>
          </p:cNvSpPr>
          <p:nvPr>
            <p:ph type="title"/>
          </p:nvPr>
        </p:nvSpPr>
        <p:spPr bwMode="auto">
          <a:xfrm>
            <a:off x="838198" y="560385"/>
            <a:ext cx="10515600" cy="881970"/>
          </a:xfrm>
          <a:prstGeom prst="rect">
            <a:avLst/>
          </a:prstGeom>
          <a:noFill/>
        </p:spPr>
        <p:txBody>
          <a:bodyPr/>
          <a:lstStyle/>
          <a:p>
            <a:pPr marL="0" marR="0" indent="0" algn="l" defTabSz="914400" rtl="0">
              <a:lnSpc>
                <a:spcPct val="90000"/>
              </a:lnSpc>
              <a:spcBef>
                <a:spcPts val="0"/>
              </a:spcBef>
              <a:spcAft>
                <a:spcPts val="0"/>
              </a:spcAft>
              <a:tabLst/>
              <a:defRPr lang="en-GB" sz="4400" b="0" i="0" u="none" strike="noStrike" cap="none" spc="0">
                <a:solidFill>
                  <a:srgbClr val="000000"/>
                </a:solidFill>
                <a:latin typeface="Calibri Light"/>
                <a:ea typeface=""/>
                <a:cs typeface=""/>
              </a:defRPr>
            </a:pPr>
            <a:r>
              <a:rPr sz="3600"/>
              <a:t>Key Enabler#1: Coordinated Computing</a:t>
            </a:r>
          </a:p>
        </p:txBody>
      </p:sp>
      <p:pic>
        <p:nvPicPr>
          <p:cNvPr id="7175" name="Picture 7174"/>
          <p:cNvPicPr/>
          <p:nvPr/>
        </p:nvPicPr>
        <p:blipFill>
          <a:blip r:embed="rId2"/>
          <a:stretch>
            <a:fillRect/>
          </a:stretch>
        </p:blipFill>
        <p:spPr bwMode="auto">
          <a:xfrm>
            <a:off x="5957732" y="2096819"/>
            <a:ext cx="5900410" cy="4095894"/>
          </a:xfrm>
          <a:prstGeom prst="rect">
            <a:avLst/>
          </a:prstGeom>
        </p:spPr>
      </p:pic>
      <p:sp>
        <p:nvSpPr>
          <p:cNvPr id="7176" name="Rectangle 7175"/>
          <p:cNvSpPr/>
          <p:nvPr/>
        </p:nvSpPr>
        <p:spPr bwMode="auto">
          <a:xfrm>
            <a:off x="275066" y="1957795"/>
            <a:ext cx="5501043" cy="384720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sz="2000" b="1" i="0" u="none" strike="noStrike" dirty="0">
                <a:solidFill>
                  <a:srgbClr val="000000"/>
                </a:solidFill>
                <a:latin typeface="OPPOSans M"/>
                <a:ea typeface="OPPOSans M"/>
                <a:cs typeface="OPPOSans M"/>
              </a:rPr>
              <a:t>Potential new functionality in 6GS:</a:t>
            </a:r>
            <a:endParaRPr dirty="0"/>
          </a:p>
          <a:p>
            <a:pPr marL="261850" indent="-261850">
              <a:buAutoNum type="arabicPeriod"/>
            </a:pPr>
            <a:r>
              <a:rPr sz="1600" b="0" i="0" u="none" strike="noStrike" dirty="0">
                <a:solidFill>
                  <a:srgbClr val="000000"/>
                </a:solidFill>
                <a:latin typeface="Helvetica Neue Medium"/>
                <a:ea typeface="Helvetica Neue Medium"/>
                <a:cs typeface="Helvetica Neue Medium"/>
              </a:rPr>
              <a:t>Provide Computing Resource offloading to network as a service to UE under the control of MNO network;</a:t>
            </a:r>
          </a:p>
          <a:p>
            <a:pPr marL="261850" indent="-261850">
              <a:buAutoNum type="arabicPeriod"/>
            </a:pPr>
            <a:r>
              <a:rPr sz="1600" b="0" i="0" u="none" strike="noStrike" dirty="0">
                <a:solidFill>
                  <a:srgbClr val="000000"/>
                </a:solidFill>
                <a:latin typeface="Helvetica Neue Medium"/>
                <a:ea typeface="Helvetica Neue Medium"/>
                <a:cs typeface="Helvetica Neue Medium"/>
              </a:rPr>
              <a:t>Support the (re-)discovery of Computing Resource Offloading Function by the UE in 6GS;</a:t>
            </a:r>
          </a:p>
          <a:p>
            <a:pPr marL="261850" indent="-261850">
              <a:buAutoNum type="arabicPeriod"/>
            </a:pPr>
            <a:r>
              <a:rPr sz="1600" b="0" i="0" u="none" strike="noStrike" dirty="0">
                <a:solidFill>
                  <a:srgbClr val="000000"/>
                </a:solidFill>
                <a:latin typeface="Helvetica Neue Medium"/>
                <a:ea typeface="Helvetica Neue Medium"/>
                <a:cs typeface="Helvetica Neue Medium"/>
              </a:rPr>
              <a:t>Support Computing resource management with a new NF or Session Management Function in core network;</a:t>
            </a:r>
          </a:p>
          <a:p>
            <a:pPr marL="261850" indent="-261850">
              <a:buAutoNum type="arabicPeriod"/>
            </a:pPr>
            <a:r>
              <a:rPr sz="1600" b="0" i="0" u="none" strike="noStrike" dirty="0">
                <a:solidFill>
                  <a:srgbClr val="000000"/>
                </a:solidFill>
                <a:latin typeface="Helvetica Neue Medium"/>
                <a:ea typeface="Helvetica Neue Medium"/>
                <a:cs typeface="Helvetica Neue Medium"/>
              </a:rPr>
              <a:t>Support UP Function (e.g. PSA UPF, L-PSA UPF, etc.) (re)selection by leveraging Computing resource;</a:t>
            </a:r>
          </a:p>
          <a:p>
            <a:pPr marL="261850" indent="-261850">
              <a:buAutoNum type="arabicPeriod"/>
            </a:pPr>
            <a:r>
              <a:rPr sz="1600" b="0" i="0" u="none" strike="noStrike" dirty="0">
                <a:solidFill>
                  <a:srgbClr val="000000"/>
                </a:solidFill>
                <a:latin typeface="Helvetica Neue Medium"/>
                <a:ea typeface="Helvetica Neue Medium"/>
                <a:cs typeface="Helvetica Neue Medium"/>
              </a:rPr>
              <a:t>Allocate Computing resource as reserved resource to application during Session Management, which can be triggered by UE or AF during Session Manage Establishment or Modification procedure.</a:t>
            </a:r>
            <a:endParaRPr lang="en-HK" sz="1600" b="0" i="0" u="none" strike="noStrike" dirty="0">
              <a:solidFill>
                <a:srgbClr val="000000"/>
              </a:solidFill>
              <a:latin typeface="Helvetica Neue Medium"/>
              <a:ea typeface="Helvetica Neue Medium"/>
              <a:cs typeface="Helvetica Neue Medium"/>
            </a:endParaRPr>
          </a:p>
          <a:p>
            <a:pPr marL="261850" indent="-261850">
              <a:buFontTx/>
              <a:buAutoNum type="arabicPeriod"/>
            </a:pPr>
            <a:r>
              <a:rPr lang="en-HK" sz="1600" b="0" i="0" u="none" strike="noStrike" dirty="0">
                <a:solidFill>
                  <a:srgbClr val="000000"/>
                </a:solidFill>
                <a:latin typeface="Helvetica Neue Medium"/>
                <a:ea typeface="Helvetica Neue Medium"/>
                <a:cs typeface="Helvetica Neue Medium"/>
              </a:rPr>
              <a:t>UE knows where, when and how to request Computing support from network.</a:t>
            </a:r>
          </a:p>
        </p:txBody>
      </p:sp>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Title 1"/>
          <p:cNvSpPr>
            <a:spLocks noGrp="1"/>
          </p:cNvSpPr>
          <p:nvPr>
            <p:ph type="title"/>
          </p:nvPr>
        </p:nvSpPr>
        <p:spPr bwMode="auto">
          <a:xfrm>
            <a:off x="838198" y="560385"/>
            <a:ext cx="10515600" cy="881970"/>
          </a:xfrm>
          <a:prstGeom prst="rect">
            <a:avLst/>
          </a:prstGeom>
          <a:noFill/>
        </p:spPr>
        <p:txBody>
          <a:bodyPr/>
          <a:lstStyle/>
          <a:p>
            <a:pPr marL="0" marR="0" indent="0" algn="l" defTabSz="914400" rtl="0">
              <a:lnSpc>
                <a:spcPct val="90000"/>
              </a:lnSpc>
              <a:spcBef>
                <a:spcPts val="0"/>
              </a:spcBef>
              <a:spcAft>
                <a:spcPts val="0"/>
              </a:spcAft>
              <a:tabLst/>
              <a:defRPr lang="en-GB" sz="4400" b="0" i="0" u="none" strike="noStrike" cap="none" spc="0">
                <a:solidFill>
                  <a:srgbClr val="000000"/>
                </a:solidFill>
                <a:latin typeface="Calibri Light"/>
                <a:ea typeface=""/>
                <a:cs typeface=""/>
              </a:defRPr>
            </a:pPr>
            <a:r>
              <a:rPr sz="3600"/>
              <a:t>Key Enabler#2: Unified Data Framework</a:t>
            </a:r>
          </a:p>
        </p:txBody>
      </p:sp>
      <p:sp>
        <p:nvSpPr>
          <p:cNvPr id="7171" name="Content Placeholder 2"/>
          <p:cNvSpPr>
            <a:spLocks noGrp="1"/>
          </p:cNvSpPr>
          <p:nvPr>
            <p:ph idx="1"/>
          </p:nvPr>
        </p:nvSpPr>
        <p:spPr bwMode="auto">
          <a:xfrm>
            <a:off x="237642" y="1877784"/>
            <a:ext cx="4490357" cy="4354286"/>
          </a:xfrm>
          <a:prstGeom prst="rect">
            <a:avLst/>
          </a:prstGeom>
          <a:noFill/>
        </p:spPr>
        <p:txBody>
          <a:bodyPr/>
          <a:lstStyle/>
          <a:p>
            <a:pPr marL="0" lvl="0" indent="0">
              <a:buNone/>
            </a:pPr>
            <a:r>
              <a:rPr sz="1800" b="0" i="0" u="none" strike="noStrike">
                <a:solidFill>
                  <a:srgbClr val="000000"/>
                </a:solidFill>
                <a:latin typeface="OPPOSans M"/>
                <a:ea typeface="OPPOSans M"/>
                <a:cs typeface="OPPOSans M"/>
              </a:rPr>
              <a:t>A common framework to support the data management including:</a:t>
            </a:r>
          </a:p>
          <a:p>
            <a:pPr marL="319000" lvl="0" indent="-261850">
              <a:buAutoNum type="arabicPeriod"/>
            </a:pPr>
            <a:r>
              <a:rPr sz="1600" b="0" i="0" u="none" strike="noStrike">
                <a:solidFill>
                  <a:srgbClr val="000000"/>
                </a:solidFill>
                <a:latin typeface="OPPOSans M"/>
                <a:ea typeface="OPPOSans M"/>
                <a:cs typeface="OPPOSans M"/>
              </a:rPr>
              <a:t>Data detection from various sources with the different data type (e.g., Sensing data, AI data);</a:t>
            </a:r>
          </a:p>
          <a:p>
            <a:pPr marL="319000" lvl="0" indent="-261850">
              <a:buAutoNum type="arabicPeriod"/>
            </a:pPr>
            <a:r>
              <a:rPr sz="1600" b="0" i="0" u="none" strike="noStrike">
                <a:solidFill>
                  <a:srgbClr val="000000"/>
                </a:solidFill>
                <a:latin typeface="OPPOSans M"/>
                <a:ea typeface="OPPOSans M"/>
                <a:cs typeface="OPPOSans M"/>
              </a:rPr>
              <a:t>Data collection;</a:t>
            </a:r>
          </a:p>
          <a:p>
            <a:pPr marL="319000" lvl="0" indent="-261850">
              <a:buAutoNum type="arabicPeriod"/>
            </a:pPr>
            <a:r>
              <a:rPr sz="1600" b="0" i="0" u="none" strike="noStrike">
                <a:solidFill>
                  <a:srgbClr val="000000"/>
                </a:solidFill>
                <a:latin typeface="OPPOSans M"/>
                <a:ea typeface="OPPOSans M"/>
                <a:cs typeface="OPPOSans M"/>
              </a:rPr>
              <a:t>Data processing;</a:t>
            </a:r>
          </a:p>
          <a:p>
            <a:pPr marL="319000" lvl="0" indent="-261850">
              <a:buAutoNum type="arabicPeriod"/>
            </a:pPr>
            <a:r>
              <a:rPr sz="1600" b="0" i="0" u="none" strike="noStrike">
                <a:solidFill>
                  <a:srgbClr val="000000"/>
                </a:solidFill>
                <a:latin typeface="OPPOSans M"/>
                <a:ea typeface="OPPOSans M"/>
                <a:cs typeface="OPPOSans M"/>
              </a:rPr>
              <a:t>Data exposure (e.g. UE, NF or 3rd party);</a:t>
            </a:r>
          </a:p>
          <a:p>
            <a:pPr marL="319000" lvl="0" indent="-261850">
              <a:buAutoNum type="arabicPeriod"/>
            </a:pPr>
            <a:r>
              <a:rPr sz="1600" b="0" i="0" u="none" strike="noStrike">
                <a:solidFill>
                  <a:srgbClr val="000000"/>
                </a:solidFill>
                <a:latin typeface="OPPOSans M"/>
                <a:ea typeface="OPPOSans M"/>
                <a:cs typeface="OPPOSans M"/>
              </a:rPr>
              <a:t>Data source and consumer identity validation;</a:t>
            </a:r>
          </a:p>
          <a:p>
            <a:pPr marL="319000" lvl="0" indent="-261850">
              <a:buAutoNum type="arabicPeriod"/>
            </a:pPr>
            <a:r>
              <a:rPr sz="1600" b="0" i="0" u="none" strike="noStrike">
                <a:solidFill>
                  <a:srgbClr val="000000"/>
                </a:solidFill>
                <a:latin typeface="OPPOSans M"/>
                <a:ea typeface="OPPOSans M"/>
                <a:cs typeface="OPPOSans M"/>
              </a:rPr>
              <a:t>Data traceability to record all the data related operation to support the trustworthy.</a:t>
            </a:r>
          </a:p>
        </p:txBody>
      </p:sp>
      <p:pic>
        <p:nvPicPr>
          <p:cNvPr id="7174" name="Picture 7173"/>
          <p:cNvPicPr/>
          <p:nvPr/>
        </p:nvPicPr>
        <p:blipFill>
          <a:blip r:embed="rId2"/>
          <a:stretch>
            <a:fillRect/>
          </a:stretch>
        </p:blipFill>
        <p:spPr bwMode="auto">
          <a:xfrm>
            <a:off x="4789847" y="2217964"/>
            <a:ext cx="7002063" cy="3020785"/>
          </a:xfrm>
          <a:prstGeom prst="rect">
            <a:avLst/>
          </a:prstGeom>
        </p:spPr>
      </p:pic>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Title 1"/>
          <p:cNvSpPr>
            <a:spLocks noGrp="1"/>
          </p:cNvSpPr>
          <p:nvPr>
            <p:ph type="title"/>
          </p:nvPr>
        </p:nvSpPr>
        <p:spPr bwMode="auto">
          <a:xfrm>
            <a:off x="838198" y="560384"/>
            <a:ext cx="10515600" cy="881970"/>
          </a:xfrm>
          <a:prstGeom prst="rect">
            <a:avLst/>
          </a:prstGeom>
          <a:noFill/>
        </p:spPr>
        <p:txBody>
          <a:bodyPr/>
          <a:lstStyle/>
          <a:p>
            <a:pPr marL="0" marR="0" indent="0" algn="ctr" defTabSz="914400" rtl="0">
              <a:lnSpc>
                <a:spcPct val="90000"/>
              </a:lnSpc>
              <a:spcBef>
                <a:spcPts val="0"/>
              </a:spcBef>
              <a:spcAft>
                <a:spcPts val="0"/>
              </a:spcAft>
              <a:tabLst/>
              <a:defRPr lang="en-GB" sz="4400" b="0" i="0" u="none" strike="noStrike" cap="none" spc="0">
                <a:solidFill>
                  <a:srgbClr val="000000"/>
                </a:solidFill>
                <a:latin typeface="Calibri Light"/>
                <a:ea typeface=""/>
                <a:cs typeface=""/>
              </a:defRPr>
            </a:pPr>
            <a:r>
              <a:rPr sz="3600"/>
              <a:t>MNO Service#1: AI</a:t>
            </a:r>
          </a:p>
        </p:txBody>
      </p:sp>
      <p:sp>
        <p:nvSpPr>
          <p:cNvPr id="7176" name="Rectangle 7175"/>
          <p:cNvSpPr/>
          <p:nvPr/>
        </p:nvSpPr>
        <p:spPr bwMode="auto">
          <a:xfrm>
            <a:off x="275066" y="1957794"/>
            <a:ext cx="5821005" cy="405383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l" defTabSz="914400" rtl="0">
              <a:lnSpc>
                <a:spcPct val="100000"/>
              </a:lnSpc>
              <a:spcBef>
                <a:spcPts val="0"/>
              </a:spcBef>
              <a:spcAft>
                <a:spcPts val="0"/>
              </a:spcAft>
              <a:tabLst/>
              <a:defRPr lang="en-GB" sz="1800" b="1" i="0" u="none" strike="noStrike" cap="none" spc="0">
                <a:solidFill>
                  <a:srgbClr val="FFFFFF"/>
                </a:solidFill>
                <a:latin typeface="Calibri"/>
                <a:ea typeface=""/>
                <a:cs typeface=""/>
              </a:defRPr>
            </a:pPr>
            <a:r>
              <a:rPr sz="2000" b="1" i="0" u="none" strike="noStrike">
                <a:solidFill>
                  <a:srgbClr val="000000"/>
                </a:solidFill>
                <a:latin typeface="OPPOSans M"/>
                <a:ea typeface="OPPOSans M"/>
                <a:cs typeface="OPPOSans M"/>
              </a:rPr>
              <a:t>Potential new functionality in 6GS:</a:t>
            </a:r>
            <a:endParaRPr/>
          </a:p>
          <a:p>
            <a:pPr marL="0" marR="0" indent="0" algn="l" defTabSz="914400" rtl="0">
              <a:lnSpc>
                <a:spcPct val="100000"/>
              </a:lnSpc>
              <a:spcBef>
                <a:spcPts val="0"/>
              </a:spcBef>
              <a:spcAft>
                <a:spcPts val="0"/>
              </a:spcAft>
              <a:tabLst/>
              <a:defRPr lang="en-GB" sz="1800" b="1" i="0" u="none" strike="noStrike" cap="none" spc="0">
                <a:solidFill>
                  <a:srgbClr val="FFFFFF"/>
                </a:solidFill>
                <a:latin typeface="Calibri"/>
                <a:ea typeface=""/>
                <a:cs typeface=""/>
              </a:defRPr>
            </a:pPr>
            <a:r>
              <a:rPr lang="en-GB" sz="2000" b="0" i="0" u="none" strike="noStrike" cap="none" spc="0">
                <a:solidFill>
                  <a:srgbClr val="0D0015"/>
                </a:solidFill>
                <a:latin typeface="Times New Roman"/>
                <a:ea typeface="Times New Roman"/>
                <a:cs typeface="Times New Roman"/>
              </a:rPr>
              <a:t>1. Each entity may support AI functionality natively to support the native AIML framework;</a:t>
            </a:r>
          </a:p>
          <a:p>
            <a:pPr marL="0" marR="0" indent="0" algn="l" defTabSz="914400" rtl="0">
              <a:lnSpc>
                <a:spcPct val="100000"/>
              </a:lnSpc>
              <a:spcBef>
                <a:spcPts val="0"/>
              </a:spcBef>
              <a:spcAft>
                <a:spcPts val="0"/>
              </a:spcAft>
              <a:tabLst/>
              <a:defRPr lang="en-GB" sz="1800" b="1" i="0" u="none" strike="noStrike" cap="none" spc="0">
                <a:solidFill>
                  <a:srgbClr val="FFFFFF"/>
                </a:solidFill>
                <a:latin typeface="Calibri"/>
                <a:ea typeface=""/>
                <a:cs typeface=""/>
              </a:defRPr>
            </a:pPr>
            <a:r>
              <a:rPr lang="en-GB" sz="2000" b="0" i="0" u="none" strike="noStrike" cap="none" spc="0">
                <a:solidFill>
                  <a:srgbClr val="0D0015"/>
                </a:solidFill>
                <a:latin typeface="Times New Roman"/>
                <a:ea typeface="Times New Roman"/>
                <a:cs typeface="Times New Roman"/>
              </a:rPr>
              <a:t>2. AI as a service  to support the UE or 3rd party to  perform  AIML operation;</a:t>
            </a:r>
          </a:p>
          <a:p>
            <a:pPr marL="0" marR="0" indent="0" algn="l" defTabSz="914400" rtl="0">
              <a:lnSpc>
                <a:spcPct val="100000"/>
              </a:lnSpc>
              <a:spcBef>
                <a:spcPts val="0"/>
              </a:spcBef>
              <a:spcAft>
                <a:spcPts val="0"/>
              </a:spcAft>
              <a:tabLst/>
              <a:defRPr lang="en-GB" sz="1800" b="1" i="0" u="none" strike="noStrike" cap="none" spc="0">
                <a:solidFill>
                  <a:srgbClr val="FFFFFF"/>
                </a:solidFill>
                <a:latin typeface="Calibri"/>
                <a:ea typeface=""/>
                <a:cs typeface=""/>
              </a:defRPr>
            </a:pPr>
            <a:r>
              <a:rPr lang="en-GB" sz="2000" b="0" i="0" u="none" strike="noStrike" cap="none" spc="0">
                <a:solidFill>
                  <a:srgbClr val="0D0015"/>
                </a:solidFill>
                <a:latin typeface="Times New Roman"/>
                <a:ea typeface="Times New Roman"/>
                <a:cs typeface="Times New Roman"/>
              </a:rPr>
              <a:t>3. Network information exposure to UE/3rdparty to improve user experience;</a:t>
            </a:r>
          </a:p>
          <a:p>
            <a:pPr marL="0" marR="0" indent="0" algn="l" defTabSz="914400" rtl="0">
              <a:lnSpc>
                <a:spcPct val="100000"/>
              </a:lnSpc>
              <a:spcBef>
                <a:spcPts val="0"/>
              </a:spcBef>
              <a:spcAft>
                <a:spcPts val="0"/>
              </a:spcAft>
              <a:tabLst/>
              <a:defRPr lang="en-GB" sz="1800" b="1" i="0" u="none" strike="noStrike" cap="none" spc="0">
                <a:solidFill>
                  <a:srgbClr val="FFFFFF"/>
                </a:solidFill>
                <a:latin typeface="Calibri"/>
                <a:ea typeface=""/>
                <a:cs typeface=""/>
              </a:defRPr>
            </a:pPr>
            <a:r>
              <a:rPr lang="en-GB" sz="2000" b="0" i="0" u="none" strike="noStrike" cap="none" spc="0">
                <a:solidFill>
                  <a:srgbClr val="0D0015"/>
                </a:solidFill>
                <a:latin typeface="Times New Roman"/>
                <a:ea typeface="Times New Roman"/>
                <a:cs typeface="Times New Roman"/>
              </a:rPr>
              <a:t>4. AI Model Life Cycle Management (e.g. LCM components distribution in 6GS and the corresponding procedures);</a:t>
            </a:r>
          </a:p>
          <a:p>
            <a:pPr marL="0" marR="0" indent="0" algn="l" defTabSz="914400" rtl="0">
              <a:lnSpc>
                <a:spcPct val="100000"/>
              </a:lnSpc>
              <a:spcBef>
                <a:spcPts val="0"/>
              </a:spcBef>
              <a:spcAft>
                <a:spcPts val="0"/>
              </a:spcAft>
              <a:tabLst/>
              <a:defRPr lang="en-GB" sz="1800" b="1" i="0" u="none" strike="noStrike" cap="none" spc="0">
                <a:solidFill>
                  <a:srgbClr val="FFFFFF"/>
                </a:solidFill>
                <a:latin typeface="Calibri"/>
                <a:ea typeface=""/>
                <a:cs typeface=""/>
              </a:defRPr>
            </a:pPr>
            <a:r>
              <a:rPr lang="en-GB" sz="2000" b="0" i="0" u="none" strike="noStrike" cap="none" spc="0">
                <a:solidFill>
                  <a:srgbClr val="0D0015"/>
                </a:solidFill>
                <a:latin typeface="Times New Roman"/>
                <a:ea typeface="Times New Roman"/>
                <a:cs typeface="Times New Roman"/>
              </a:rPr>
              <a:t>5. Various AIML type supported in network (e.g. Federated learning, reinforcement learning, transfer learning, etc.).</a:t>
            </a:r>
          </a:p>
        </p:txBody>
      </p:sp>
      <p:pic>
        <p:nvPicPr>
          <p:cNvPr id="7178" name="Picture 7177"/>
          <p:cNvPicPr/>
          <p:nvPr/>
        </p:nvPicPr>
        <p:blipFill>
          <a:blip r:embed="rId2"/>
          <a:stretch>
            <a:fillRect/>
          </a:stretch>
        </p:blipFill>
        <p:spPr bwMode="auto">
          <a:xfrm>
            <a:off x="6240311" y="2095500"/>
            <a:ext cx="5332048" cy="3646714"/>
          </a:xfrm>
          <a:prstGeom prst="rect">
            <a:avLst/>
          </a:prstGeom>
        </p:spPr>
      </p:pic>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Title 1"/>
          <p:cNvSpPr>
            <a:spLocks noGrp="1"/>
          </p:cNvSpPr>
          <p:nvPr>
            <p:ph type="title"/>
          </p:nvPr>
        </p:nvSpPr>
        <p:spPr bwMode="auto">
          <a:xfrm>
            <a:off x="838198" y="560384"/>
            <a:ext cx="10515600" cy="881970"/>
          </a:xfrm>
          <a:prstGeom prst="rect">
            <a:avLst/>
          </a:prstGeom>
          <a:noFill/>
        </p:spPr>
        <p:txBody>
          <a:bodyPr/>
          <a:lstStyle/>
          <a:p>
            <a:pPr marL="0" marR="0" indent="0" algn="ctr" defTabSz="914400" rtl="0">
              <a:lnSpc>
                <a:spcPct val="90000"/>
              </a:lnSpc>
              <a:spcBef>
                <a:spcPts val="0"/>
              </a:spcBef>
              <a:spcAft>
                <a:spcPts val="0"/>
              </a:spcAft>
              <a:tabLst/>
              <a:defRPr lang="en-GB" sz="4400" b="0" i="0" u="none" strike="noStrike" cap="none" spc="0">
                <a:solidFill>
                  <a:srgbClr val="000000"/>
                </a:solidFill>
                <a:latin typeface="Calibri Light"/>
                <a:ea typeface=""/>
                <a:cs typeface=""/>
              </a:defRPr>
            </a:pPr>
            <a:r>
              <a:rPr sz="3600"/>
              <a:t>MNO Service#2: ISAC</a:t>
            </a:r>
          </a:p>
        </p:txBody>
      </p:sp>
      <p:sp>
        <p:nvSpPr>
          <p:cNvPr id="7176" name="Rectangle 7175"/>
          <p:cNvSpPr/>
          <p:nvPr/>
        </p:nvSpPr>
        <p:spPr bwMode="auto">
          <a:xfrm>
            <a:off x="288673" y="1753687"/>
            <a:ext cx="6153934" cy="478536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l" defTabSz="914400" rtl="0">
              <a:lnSpc>
                <a:spcPct val="100000"/>
              </a:lnSpc>
              <a:spcBef>
                <a:spcPts val="0"/>
              </a:spcBef>
              <a:spcAft>
                <a:spcPts val="0"/>
              </a:spcAft>
              <a:tabLst/>
              <a:defRPr lang="en-GB" sz="1800" b="0" i="0" u="none" strike="noStrike" cap="none" spc="0">
                <a:solidFill>
                  <a:srgbClr val="000000"/>
                </a:solidFill>
                <a:latin typeface="Calibri"/>
                <a:ea typeface=""/>
                <a:cs typeface=""/>
              </a:defRPr>
            </a:pPr>
            <a:r>
              <a:rPr sz="2000" b="1" i="0" u="none" strike="noStrike">
                <a:solidFill>
                  <a:srgbClr val="000000"/>
                </a:solidFill>
                <a:latin typeface="OPPOSans M"/>
                <a:ea typeface="OPPOSans M"/>
                <a:cs typeface="OPPOSans M"/>
              </a:rPr>
              <a:t>Potential new functionality in 6GS:</a:t>
            </a:r>
            <a:endParaRPr/>
          </a:p>
          <a:p>
            <a:pPr marL="261850" marR="0" lvl="0" indent="-261850" algn="l" defTabSz="914400" rtl="0">
              <a:lnSpc>
                <a:spcPct val="100000"/>
              </a:lnSpc>
              <a:spcBef>
                <a:spcPts val="0"/>
              </a:spcBef>
              <a:spcAft>
                <a:spcPts val="0"/>
              </a:spcAft>
              <a:buAutoNum type="arabicPeriod"/>
              <a:tabLst/>
              <a:defRPr lang="en-GB" sz="1800" b="0" i="0" u="none" strike="noStrike" cap="none" spc="0">
                <a:solidFill>
                  <a:srgbClr val="000000"/>
                </a:solidFill>
                <a:latin typeface="Calibri"/>
                <a:ea typeface=""/>
                <a:cs typeface=""/>
              </a:defRPr>
            </a:pPr>
            <a:r>
              <a:rPr lang="en-GB" sz="1600" b="0" i="0" u="none" strike="noStrike" cap="none" spc="0">
                <a:solidFill>
                  <a:srgbClr val="000000"/>
                </a:solidFill>
                <a:latin typeface="Calibri"/>
                <a:ea typeface="Calibri"/>
                <a:cs typeface="Calibri"/>
              </a:rPr>
              <a:t>Architecture and function enhancements to support sensing.</a:t>
            </a:r>
          </a:p>
          <a:p>
            <a:pPr marL="261850" marR="0" lvl="0" indent="-261850" algn="l" defTabSz="914400" rtl="0">
              <a:lnSpc>
                <a:spcPct val="100000"/>
              </a:lnSpc>
              <a:spcBef>
                <a:spcPts val="0"/>
              </a:spcBef>
              <a:spcAft>
                <a:spcPts val="0"/>
              </a:spcAft>
              <a:buAutoNum type="arabicPeriod"/>
              <a:tabLst/>
              <a:defRPr lang="en-GB" sz="1800" b="0" i="0" u="none" strike="noStrike" cap="none" spc="0">
                <a:solidFill>
                  <a:srgbClr val="000000"/>
                </a:solidFill>
                <a:latin typeface="Calibri"/>
                <a:ea typeface=""/>
                <a:cs typeface=""/>
              </a:defRPr>
            </a:pPr>
            <a:r>
              <a:rPr lang="en-GB" sz="1600" b="0" i="0" u="none" strike="noStrike" cap="none" spc="0">
                <a:solidFill>
                  <a:srgbClr val="000000"/>
                </a:solidFill>
                <a:latin typeface="Calibri"/>
                <a:ea typeface="Calibri"/>
                <a:cs typeface="Calibri"/>
              </a:rPr>
              <a:t>Service authorization and revocation. This includes investigating mechanisms for authorization and revocation sensing service requests from the service consumer.</a:t>
            </a:r>
          </a:p>
          <a:p>
            <a:pPr marL="261850" marR="0" lvl="0" indent="-261850" algn="l" defTabSz="914400" rtl="0">
              <a:lnSpc>
                <a:spcPct val="100000"/>
              </a:lnSpc>
              <a:spcBef>
                <a:spcPts val="0"/>
              </a:spcBef>
              <a:spcAft>
                <a:spcPts val="0"/>
              </a:spcAft>
              <a:buAutoNum type="arabicPeriod"/>
              <a:tabLst/>
              <a:defRPr lang="en-GB" sz="1800" b="0" i="0" u="none" strike="noStrike" cap="none" spc="0">
                <a:solidFill>
                  <a:srgbClr val="000000"/>
                </a:solidFill>
                <a:latin typeface="Calibri"/>
                <a:ea typeface=""/>
                <a:cs typeface=""/>
              </a:defRPr>
            </a:pPr>
            <a:r>
              <a:rPr lang="en-GB" sz="1600" b="0" i="0" u="none" strike="noStrike" cap="none" spc="0">
                <a:solidFill>
                  <a:srgbClr val="000000"/>
                </a:solidFill>
                <a:latin typeface="Calibri"/>
                <a:ea typeface="Calibri"/>
                <a:cs typeface="Calibri"/>
              </a:rPr>
              <a:t>Discovery and selection of sensing entities based on service requirements triggered by the service request and capability of the sensing entities.</a:t>
            </a:r>
          </a:p>
          <a:p>
            <a:pPr marL="261850" marR="0" lvl="0" indent="-261850" algn="l" defTabSz="914400" rtl="0">
              <a:lnSpc>
                <a:spcPct val="100000"/>
              </a:lnSpc>
              <a:spcBef>
                <a:spcPts val="0"/>
              </a:spcBef>
              <a:spcAft>
                <a:spcPts val="0"/>
              </a:spcAft>
              <a:buAutoNum type="arabicPeriod"/>
              <a:tabLst/>
              <a:defRPr lang="en-GB" sz="1800" b="0" i="0" u="none" strike="noStrike" cap="none" spc="0">
                <a:solidFill>
                  <a:srgbClr val="000000"/>
                </a:solidFill>
                <a:latin typeface="Calibri"/>
                <a:ea typeface=""/>
                <a:cs typeface=""/>
              </a:defRPr>
            </a:pPr>
            <a:r>
              <a:rPr lang="en-GB" sz="1600" b="0" i="0" u="none" strike="noStrike" cap="none" spc="0">
                <a:solidFill>
                  <a:srgbClr val="000000"/>
                </a:solidFill>
                <a:latin typeface="Calibri"/>
                <a:ea typeface="Calibri"/>
                <a:cs typeface="Calibri"/>
              </a:rPr>
              <a:t>Sensing data and the associated information collection and transport mechanisms for result calculation.</a:t>
            </a:r>
          </a:p>
          <a:p>
            <a:pPr marL="261850" marR="0" lvl="0" indent="-261850" algn="l" defTabSz="914400" rtl="0">
              <a:lnSpc>
                <a:spcPct val="100000"/>
              </a:lnSpc>
              <a:spcBef>
                <a:spcPts val="0"/>
              </a:spcBef>
              <a:spcAft>
                <a:spcPts val="0"/>
              </a:spcAft>
              <a:buAutoNum type="arabicPeriod"/>
              <a:tabLst/>
              <a:defRPr lang="en-GB" sz="1800" b="0" i="0" u="none" strike="noStrike" cap="none" spc="0">
                <a:solidFill>
                  <a:srgbClr val="000000"/>
                </a:solidFill>
                <a:latin typeface="Calibri"/>
                <a:ea typeface=""/>
                <a:cs typeface=""/>
              </a:defRPr>
            </a:pPr>
            <a:r>
              <a:rPr lang="en-GB" sz="1600" b="0" i="0" u="none" strike="noStrike" cap="none" spc="0">
                <a:solidFill>
                  <a:srgbClr val="000000"/>
                </a:solidFill>
                <a:latin typeface="Calibri"/>
                <a:ea typeface="Calibri"/>
                <a:cs typeface="Calibri"/>
              </a:rPr>
              <a:t>Mechanisms for providing sensing associated information and result (including sensing result and contextual information) exposure, for one time, periodic or event based reporting.</a:t>
            </a:r>
          </a:p>
          <a:p>
            <a:pPr marL="261850" marR="0" lvl="0" indent="-261850" algn="l" defTabSz="914400" rtl="0">
              <a:lnSpc>
                <a:spcPct val="100000"/>
              </a:lnSpc>
              <a:spcBef>
                <a:spcPts val="0"/>
              </a:spcBef>
              <a:spcAft>
                <a:spcPts val="0"/>
              </a:spcAft>
              <a:buAutoNum type="arabicPeriod"/>
              <a:tabLst/>
              <a:defRPr lang="en-GB" sz="1800" b="0" i="0" u="none" strike="noStrike" cap="none" spc="0">
                <a:solidFill>
                  <a:srgbClr val="000000"/>
                </a:solidFill>
                <a:latin typeface="Calibri"/>
                <a:ea typeface=""/>
                <a:cs typeface=""/>
              </a:defRPr>
            </a:pPr>
            <a:r>
              <a:rPr lang="en-GB" sz="1600" b="0" i="0" u="none" strike="noStrike" cap="none" spc="0">
                <a:solidFill>
                  <a:srgbClr val="000000"/>
                </a:solidFill>
                <a:latin typeface="Calibri"/>
                <a:ea typeface="Calibri"/>
                <a:cs typeface="Calibri"/>
              </a:rPr>
              <a:t>Configuration parameters/policy provisioning for the support of ISAC services. </a:t>
            </a:r>
          </a:p>
          <a:p>
            <a:pPr marL="261850" marR="0" lvl="0" indent="-261850" algn="l" defTabSz="914400" rtl="0">
              <a:lnSpc>
                <a:spcPct val="100000"/>
              </a:lnSpc>
              <a:spcBef>
                <a:spcPts val="0"/>
              </a:spcBef>
              <a:spcAft>
                <a:spcPts val="0"/>
              </a:spcAft>
              <a:buAutoNum type="arabicPeriod"/>
              <a:tabLst/>
              <a:defRPr lang="en-GB" sz="1800" b="0" i="0" u="none" strike="noStrike" cap="none" spc="0">
                <a:solidFill>
                  <a:srgbClr val="000000"/>
                </a:solidFill>
                <a:latin typeface="Calibri"/>
                <a:ea typeface=""/>
                <a:cs typeface=""/>
              </a:defRPr>
            </a:pPr>
            <a:r>
              <a:rPr lang="en-GB" sz="1600" b="0" i="0" u="none" strike="noStrike" cap="none" spc="0">
                <a:solidFill>
                  <a:srgbClr val="000000"/>
                </a:solidFill>
                <a:latin typeface="Calibri"/>
                <a:ea typeface="Calibri"/>
                <a:cs typeface="Calibri"/>
              </a:rPr>
              <a:t>Sensing assisted communication.</a:t>
            </a:r>
          </a:p>
          <a:p>
            <a:pPr marL="261850" marR="0" lvl="0" indent="-261850" algn="l" defTabSz="914400" rtl="0">
              <a:lnSpc>
                <a:spcPct val="100000"/>
              </a:lnSpc>
              <a:spcBef>
                <a:spcPts val="0"/>
              </a:spcBef>
              <a:spcAft>
                <a:spcPts val="0"/>
              </a:spcAft>
              <a:buAutoNum type="arabicPeriod"/>
              <a:tabLst/>
              <a:defRPr lang="en-GB" sz="1800" b="0" i="0" u="none" strike="noStrike" cap="none" spc="0">
                <a:solidFill>
                  <a:srgbClr val="000000"/>
                </a:solidFill>
                <a:latin typeface="Calibri"/>
                <a:ea typeface=""/>
                <a:cs typeface=""/>
              </a:defRPr>
            </a:pPr>
            <a:r>
              <a:rPr lang="en-GB" sz="1600" b="0" i="0" u="none" strike="noStrike" cap="none" spc="0">
                <a:solidFill>
                  <a:srgbClr val="000000"/>
                </a:solidFill>
                <a:latin typeface="Calibri"/>
                <a:ea typeface="Calibri"/>
                <a:cs typeface="Calibri"/>
              </a:rPr>
              <a:t>Non-UE Sensing object identification.</a:t>
            </a:r>
          </a:p>
          <a:p>
            <a:pPr marL="261850" marR="0" lvl="0" indent="-261850" algn="l" defTabSz="914400" rtl="0">
              <a:lnSpc>
                <a:spcPct val="100000"/>
              </a:lnSpc>
              <a:spcBef>
                <a:spcPts val="0"/>
              </a:spcBef>
              <a:spcAft>
                <a:spcPts val="0"/>
              </a:spcAft>
              <a:buAutoNum type="arabicPeriod"/>
              <a:tabLst/>
              <a:defRPr lang="en-GB" sz="1800" b="0" i="0" u="none" strike="noStrike" cap="none" spc="0">
                <a:solidFill>
                  <a:srgbClr val="000000"/>
                </a:solidFill>
                <a:latin typeface="Calibri"/>
                <a:ea typeface=""/>
                <a:cs typeface=""/>
              </a:defRPr>
            </a:pPr>
            <a:r>
              <a:rPr lang="en-GB" sz="1600" b="0" i="0" u="none" strike="noStrike" cap="none" spc="0">
                <a:solidFill>
                  <a:srgbClr val="000000"/>
                </a:solidFill>
                <a:latin typeface="Calibri"/>
                <a:ea typeface="Calibri"/>
                <a:cs typeface="Calibri"/>
              </a:rPr>
              <a:t>Non-3GPP sensing.</a:t>
            </a:r>
          </a:p>
          <a:p>
            <a:pPr marL="261850" marR="0" lvl="0" indent="-261850" algn="l" defTabSz="914400" rtl="0">
              <a:lnSpc>
                <a:spcPct val="100000"/>
              </a:lnSpc>
              <a:spcBef>
                <a:spcPts val="0"/>
              </a:spcBef>
              <a:spcAft>
                <a:spcPts val="0"/>
              </a:spcAft>
              <a:buAutoNum type="arabicPeriod"/>
              <a:tabLst/>
              <a:defRPr lang="en-GB" sz="1800" b="0" i="0" u="none" strike="noStrike" cap="none" spc="0">
                <a:solidFill>
                  <a:srgbClr val="000000"/>
                </a:solidFill>
                <a:latin typeface="Calibri"/>
                <a:ea typeface=""/>
                <a:cs typeface=""/>
              </a:defRPr>
            </a:pPr>
            <a:r>
              <a:rPr lang="en-GB" sz="1600" b="0" i="0" u="none" strike="noStrike" cap="none" spc="0">
                <a:solidFill>
                  <a:srgbClr val="000000"/>
                </a:solidFill>
                <a:latin typeface="Calibri"/>
                <a:ea typeface="Calibri"/>
                <a:cs typeface="Calibri"/>
              </a:rPr>
              <a:t>AI assisted Sensing.  </a:t>
            </a:r>
          </a:p>
        </p:txBody>
      </p:sp>
      <p:pic>
        <p:nvPicPr>
          <p:cNvPr id="7177" name="Picture 7176"/>
          <p:cNvPicPr/>
          <p:nvPr/>
        </p:nvPicPr>
        <p:blipFill>
          <a:blip r:embed="rId2"/>
          <a:stretch>
            <a:fillRect/>
          </a:stretch>
        </p:blipFill>
        <p:spPr bwMode="auto">
          <a:xfrm>
            <a:off x="6891535" y="2401135"/>
            <a:ext cx="4957362" cy="2944331"/>
          </a:xfrm>
          <a:prstGeom prst="rect">
            <a:avLst/>
          </a:prstGeom>
        </p:spPr>
      </p:pic>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TotalTime>
  <Words>1251</Words>
  <Application>Microsoft Office PowerPoint</Application>
  <PresentationFormat>Widescreen</PresentationFormat>
  <Paragraphs>110</Paragraphs>
  <Slides>11</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Arial </vt:lpstr>
      <vt:lpstr>Helvetica Neue Medium</vt:lpstr>
      <vt:lpstr>OPPOSans M</vt:lpstr>
      <vt:lpstr>Arial</vt:lpstr>
      <vt:lpstr>Calibri</vt:lpstr>
      <vt:lpstr>Calibri Light</vt:lpstr>
      <vt:lpstr>Segoe UI</vt:lpstr>
      <vt:lpstr>Times New Roman</vt:lpstr>
      <vt:lpstr>Office Theme</vt:lpstr>
      <vt:lpstr>OPPO View on 6G SID WTs</vt:lpstr>
      <vt:lpstr>Outline</vt:lpstr>
      <vt:lpstr>View on 6G SID Scope Content for Architecture requirements</vt:lpstr>
      <vt:lpstr>Summary</vt:lpstr>
      <vt:lpstr>System Architecture Evolution</vt:lpstr>
      <vt:lpstr>Key Enabler#1: Coordinated Computing</vt:lpstr>
      <vt:lpstr>Key Enabler#2: Unified Data Framework</vt:lpstr>
      <vt:lpstr>MNO Service#1: AI</vt:lpstr>
      <vt:lpstr>MNO Service#2: ISAC</vt:lpstr>
      <vt:lpstr>Dual Steer for Migration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OPPO View on 6G SID WTs</dc:title>
  <dc:creator>Changhong Shan</dc:creator>
  <cp:lastModifiedBy>Changhong Shan</cp:lastModifiedBy>
  <cp:revision>7</cp:revision>
  <dcterms:modified xsi:type="dcterms:W3CDTF">2025-03-27T23:43:34Z</dcterms:modified>
</cp:coreProperties>
</file>